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62" r:id="rId3"/>
    <p:sldId id="258" r:id="rId4"/>
    <p:sldId id="325" r:id="rId5"/>
    <p:sldId id="365" r:id="rId6"/>
    <p:sldId id="334" r:id="rId7"/>
    <p:sldId id="307" r:id="rId8"/>
    <p:sldId id="302" r:id="rId9"/>
    <p:sldId id="315" r:id="rId10"/>
    <p:sldId id="316" r:id="rId11"/>
    <p:sldId id="260" r:id="rId12"/>
    <p:sldId id="317" r:id="rId13"/>
    <p:sldId id="319" r:id="rId14"/>
    <p:sldId id="313" r:id="rId15"/>
    <p:sldId id="374" r:id="rId16"/>
    <p:sldId id="388" r:id="rId17"/>
    <p:sldId id="324" r:id="rId18"/>
    <p:sldId id="327" r:id="rId19"/>
    <p:sldId id="389" r:id="rId20"/>
    <p:sldId id="328" r:id="rId21"/>
    <p:sldId id="395" r:id="rId22"/>
    <p:sldId id="329" r:id="rId23"/>
    <p:sldId id="391" r:id="rId24"/>
    <p:sldId id="332" r:id="rId25"/>
    <p:sldId id="366" r:id="rId26"/>
    <p:sldId id="265" r:id="rId27"/>
    <p:sldId id="283" r:id="rId28"/>
    <p:sldId id="305" r:id="rId29"/>
    <p:sldId id="397" r:id="rId30"/>
    <p:sldId id="303" r:id="rId31"/>
    <p:sldId id="304" r:id="rId32"/>
    <p:sldId id="396" r:id="rId33"/>
    <p:sldId id="398" r:id="rId34"/>
    <p:sldId id="38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FFFF"/>
    <a:srgbClr val="00FF00"/>
    <a:srgbClr val="FF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7" autoAdjust="0"/>
    <p:restoredTop sz="90998" autoAdjust="0"/>
  </p:normalViewPr>
  <p:slideViewPr>
    <p:cSldViewPr>
      <p:cViewPr varScale="1">
        <p:scale>
          <a:sx n="65" d="100"/>
          <a:sy n="65" d="100"/>
        </p:scale>
        <p:origin x="147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ep Gaikwad" userId="0e42def7da2c4aa5" providerId="LiveId" clId="{1BA1912E-5557-4DEB-ACF1-00289CC03890}"/>
    <pc:docChg chg="modSld">
      <pc:chgData name="Sandeep Gaikwad" userId="0e42def7da2c4aa5" providerId="LiveId" clId="{1BA1912E-5557-4DEB-ACF1-00289CC03890}" dt="2018-10-10T05:48:01.731" v="3" actId="14100"/>
      <pc:docMkLst>
        <pc:docMk/>
      </pc:docMkLst>
      <pc:sldChg chg="modSp">
        <pc:chgData name="Sandeep Gaikwad" userId="0e42def7da2c4aa5" providerId="LiveId" clId="{1BA1912E-5557-4DEB-ACF1-00289CC03890}" dt="2018-10-10T05:48:01.731" v="3" actId="14100"/>
        <pc:sldMkLst>
          <pc:docMk/>
          <pc:sldMk cId="0" sldId="316"/>
        </pc:sldMkLst>
        <pc:graphicFrameChg chg="mod modGraphic">
          <ac:chgData name="Sandeep Gaikwad" userId="0e42def7da2c4aa5" providerId="LiveId" clId="{1BA1912E-5557-4DEB-ACF1-00289CC03890}" dt="2018-10-10T05:48:01.731" v="3" actId="14100"/>
          <ac:graphicFrameMkLst>
            <pc:docMk/>
            <pc:sldMk cId="0" sldId="316"/>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100099-6A2A-408E-AB5B-CE8B99E41864}" type="datetimeFigureOut">
              <a:rPr lang="en-US" smtClean="0"/>
              <a:pPr/>
              <a:t>12/24/2018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E2A12-338D-46D1-9AEB-E5E08A4E48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94523A-D0D6-4CA1-B379-A5215BA76F80}" type="datetimeFigureOut">
              <a:rPr lang="en-US"/>
              <a:pPr>
                <a:defRPr/>
              </a:pPr>
              <a:t>12/24/2018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DD1686-5B24-402E-BE39-C7E0F3E7C07E}" type="slidenum">
              <a:rPr lang="en-US"/>
              <a:pPr>
                <a:defRPr/>
              </a:pPr>
              <a:t>‹#›</a:t>
            </a:fld>
            <a:endParaRPr lang="en-US"/>
          </a:p>
        </p:txBody>
      </p:sp>
    </p:spTree>
    <p:extLst>
      <p:ext uri="{BB962C8B-B14F-4D97-AF65-F5344CB8AC3E}">
        <p14:creationId xmlns:p14="http://schemas.microsoft.com/office/powerpoint/2010/main" val="3148137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DD1686-5B24-402E-BE39-C7E0F3E7C07E}"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Premature deaths among people very unfortunate and have catastrophic impact when they are in their most productive age, caretakers of</a:t>
            </a:r>
            <a:r>
              <a:rPr lang="en-US" baseline="0" dirty="0"/>
              <a:t> their families/communities, and contributors to the social and economic growth of their nation.</a:t>
            </a:r>
            <a:endParaRPr lang="en-US" dirty="0"/>
          </a:p>
        </p:txBody>
      </p:sp>
      <p:sp>
        <p:nvSpPr>
          <p:cNvPr id="4" name="Slide Number Placeholder 3"/>
          <p:cNvSpPr>
            <a:spLocks noGrp="1"/>
          </p:cNvSpPr>
          <p:nvPr>
            <p:ph type="sldNum" sz="quarter" idx="10"/>
          </p:nvPr>
        </p:nvSpPr>
        <p:spPr/>
        <p:txBody>
          <a:bodyPr/>
          <a:lstStyle/>
          <a:p>
            <a:pPr>
              <a:defRPr/>
            </a:pPr>
            <a:fld id="{40DD1686-5B24-402E-BE39-C7E0F3E7C07E}" type="slidenum">
              <a:rPr lang="en-US" smtClean="0"/>
              <a:pPr>
                <a:defRPr/>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DD1686-5B24-402E-BE39-C7E0F3E7C07E}"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7F733AB-663C-44F3-A130-206C15370433}" type="datetimeFigureOut">
              <a:rPr lang="en-US"/>
              <a:pPr>
                <a:defRPr/>
              </a:pPr>
              <a:t>12/24/2018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EEB270-6FC4-4295-A83D-6DE1E61FD5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FCCCF9-687F-4D22-A447-A3DF8C3EADE7}" type="datetimeFigureOut">
              <a:rPr lang="en-US"/>
              <a:pPr>
                <a:defRPr/>
              </a:pPr>
              <a:t>12/24/2018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6675C1-2177-4784-903D-17986F6BF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D69CF1-DA1C-4448-8373-00ED2D13E9BD}" type="datetimeFigureOut">
              <a:rPr lang="en-US"/>
              <a:pPr>
                <a:defRPr/>
              </a:pPr>
              <a:t>12/24/2018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6555A-6A0A-4102-8775-200DB1147B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1CC365-EA1A-4F04-B6D1-ED4DD0803827}" type="datetimeFigureOut">
              <a:rPr lang="en-US"/>
              <a:pPr>
                <a:defRPr/>
              </a:pPr>
              <a:t>12/24/2018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A7D9CD-4D64-4811-B010-1A05553573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663C08-8FEC-4327-B909-45ECDE39C0AC}" type="datetimeFigureOut">
              <a:rPr lang="en-US"/>
              <a:pPr>
                <a:defRPr/>
              </a:pPr>
              <a:t>12/24/2018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14E772-162E-4A00-8C68-B42F0FD3DE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F48FB49-AE94-4B69-BBB9-AB9799B39AF9}" type="datetimeFigureOut">
              <a:rPr lang="en-US"/>
              <a:pPr>
                <a:defRPr/>
              </a:pPr>
              <a:t>12/24/2018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343B8-8036-4062-90B5-9126849907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3F6401A-176D-4696-82A9-EE80C49F4CFD}" type="datetimeFigureOut">
              <a:rPr lang="en-US"/>
              <a:pPr>
                <a:defRPr/>
              </a:pPr>
              <a:t>12/24/2018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2FD5AE-1F68-4D23-ADEE-37FE298EBA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8663F2-A9E8-4839-9D5D-A0941BB233D0}" type="datetimeFigureOut">
              <a:rPr lang="en-US"/>
              <a:pPr>
                <a:defRPr/>
              </a:pPr>
              <a:t>12/24/2018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1B35F2-28EC-4864-B6A1-FBEFF89EF6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99476E-85E3-42C8-BBB1-66DEB0BC7CE9}" type="datetimeFigureOut">
              <a:rPr lang="en-US"/>
              <a:pPr>
                <a:defRPr/>
              </a:pPr>
              <a:t>12/24/2018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5861F9-D34C-4923-B15A-8245F8297F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BB57-07A5-49A1-A9D1-24AA1DAB308B}" type="datetimeFigureOut">
              <a:rPr lang="en-US"/>
              <a:pPr>
                <a:defRPr/>
              </a:pPr>
              <a:t>12/24/2018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34216F-6F06-44BD-9A3A-2F0CBB63A0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753EB7-DC5D-4F0B-8B43-E49DA0667EA9}" type="datetimeFigureOut">
              <a:rPr lang="en-US"/>
              <a:pPr>
                <a:defRPr/>
              </a:pPr>
              <a:t>12/24/2018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195173-C0BF-454E-8408-3DE7B7FE3A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F991C4-15D3-42A8-9C20-8C7327BB0E64}" type="datetimeFigureOut">
              <a:rPr lang="en-US"/>
              <a:pPr>
                <a:defRPr/>
              </a:pPr>
              <a:t>12/24/2018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D5459EB-0863-4C6B-8EA6-7252FD551F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1000" r="-11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533400"/>
            <a:ext cx="7924800" cy="1317625"/>
          </a:xfrm>
        </p:spPr>
        <p:txBody>
          <a:bodyPr/>
          <a:lstStyle/>
          <a:p>
            <a:pPr eaLnBrk="1" hangingPunct="1"/>
            <a:r>
              <a:rPr lang="en-US" sz="3600" b="1" dirty="0">
                <a:solidFill>
                  <a:srgbClr val="0000FF"/>
                </a:solidFill>
              </a:rPr>
              <a:t>India Road Safety Overview</a:t>
            </a:r>
          </a:p>
        </p:txBody>
      </p:sp>
      <p:sp>
        <p:nvSpPr>
          <p:cNvPr id="5" name="Subtitle 2"/>
          <p:cNvSpPr txBox="1">
            <a:spLocks/>
          </p:cNvSpPr>
          <p:nvPr/>
        </p:nvSpPr>
        <p:spPr bwMode="auto">
          <a:xfrm>
            <a:off x="457200" y="3048000"/>
            <a:ext cx="8305800" cy="1066800"/>
          </a:xfrm>
          <a:prstGeom prst="rect">
            <a:avLst/>
          </a:prstGeom>
          <a:noFill/>
          <a:ln w="9525">
            <a:noFill/>
            <a:miter lim="800000"/>
            <a:headEnd/>
            <a:tailEnd/>
          </a:ln>
        </p:spPr>
        <p:txBody>
          <a:bodyPr/>
          <a:lstStyle/>
          <a:p>
            <a:pPr algn="ctr">
              <a:spcBef>
                <a:spcPct val="20000"/>
              </a:spcBef>
              <a:buFont typeface="Arial" charset="0"/>
              <a:buNone/>
              <a:defRPr/>
            </a:pPr>
            <a:endParaRPr lang="en-US" sz="2400" b="1" dirty="0">
              <a:solidFill>
                <a:srgbClr val="C00000"/>
              </a:solidFill>
              <a:latin typeface="+mn-lt"/>
              <a:cs typeface="+mn-cs"/>
            </a:endParaRPr>
          </a:p>
        </p:txBody>
      </p:sp>
      <p:sp>
        <p:nvSpPr>
          <p:cNvPr id="6" name="Rectangle 5"/>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7" name="Rectangle 6"/>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Rectangle 7"/>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6" name="Title 1"/>
          <p:cNvSpPr>
            <a:spLocks noGrp="1"/>
          </p:cNvSpPr>
          <p:nvPr>
            <p:ph type="title"/>
          </p:nvPr>
        </p:nvSpPr>
        <p:spPr>
          <a:xfrm>
            <a:off x="457200" y="427037"/>
            <a:ext cx="8229600" cy="563563"/>
          </a:xfrm>
        </p:spPr>
        <p:txBody>
          <a:bodyPr/>
          <a:lstStyle/>
          <a:p>
            <a:r>
              <a:rPr lang="en-US" sz="3200" dirty="0">
                <a:solidFill>
                  <a:srgbClr val="C00000"/>
                </a:solidFill>
              </a:rPr>
              <a:t>Largest</a:t>
            </a:r>
            <a:r>
              <a:rPr lang="en-US" sz="3200" b="1" dirty="0">
                <a:solidFill>
                  <a:srgbClr val="C00000"/>
                </a:solidFill>
              </a:rPr>
              <a:t> Cities </a:t>
            </a:r>
            <a:r>
              <a:rPr lang="en-US" sz="3200" dirty="0">
                <a:solidFill>
                  <a:srgbClr val="C00000"/>
                </a:solidFill>
              </a:rPr>
              <a:t>registering</a:t>
            </a:r>
            <a:r>
              <a:rPr lang="en-US" sz="3200" b="1" dirty="0">
                <a:solidFill>
                  <a:srgbClr val="C00000"/>
                </a:solidFill>
              </a:rPr>
              <a:t> highest road deaths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733782"/>
              </p:ext>
            </p:extLst>
          </p:nvPr>
        </p:nvGraphicFramePr>
        <p:xfrm>
          <a:off x="228600" y="1010920"/>
          <a:ext cx="8763000" cy="5974080"/>
        </p:xfrm>
        <a:graphic>
          <a:graphicData uri="http://schemas.openxmlformats.org/drawingml/2006/table">
            <a:tbl>
              <a:tblPr firstRow="1" bandRow="1">
                <a:tableStyleId>{5C22544A-7EE6-4342-B048-85BDC9FD1C3A}</a:tableStyleId>
              </a:tblPr>
              <a:tblGrid>
                <a:gridCol w="4462639">
                  <a:extLst>
                    <a:ext uri="{9D8B030D-6E8A-4147-A177-3AD203B41FA5}">
                      <a16:colId xmlns:a16="http://schemas.microsoft.com/office/drawing/2014/main" val="20000"/>
                    </a:ext>
                  </a:extLst>
                </a:gridCol>
                <a:gridCol w="1298223">
                  <a:extLst>
                    <a:ext uri="{9D8B030D-6E8A-4147-A177-3AD203B41FA5}">
                      <a16:colId xmlns:a16="http://schemas.microsoft.com/office/drawing/2014/main" val="20001"/>
                    </a:ext>
                  </a:extLst>
                </a:gridCol>
                <a:gridCol w="1622777">
                  <a:extLst>
                    <a:ext uri="{9D8B030D-6E8A-4147-A177-3AD203B41FA5}">
                      <a16:colId xmlns:a16="http://schemas.microsoft.com/office/drawing/2014/main" val="20002"/>
                    </a:ext>
                  </a:extLst>
                </a:gridCol>
                <a:gridCol w="1379361">
                  <a:extLst>
                    <a:ext uri="{9D8B030D-6E8A-4147-A177-3AD203B41FA5}">
                      <a16:colId xmlns:a16="http://schemas.microsoft.com/office/drawing/2014/main" val="20003"/>
                    </a:ext>
                  </a:extLst>
                </a:gridCol>
              </a:tblGrid>
              <a:tr h="370840">
                <a:tc>
                  <a:txBody>
                    <a:bodyPr/>
                    <a:lstStyle/>
                    <a:p>
                      <a:pPr algn="l" fontAlgn="b"/>
                      <a:r>
                        <a:rPr lang="en-US" sz="2000" b="1" i="0" u="none" strike="noStrike" dirty="0">
                          <a:solidFill>
                            <a:srgbClr val="000000"/>
                          </a:solidFill>
                          <a:latin typeface="Calibri"/>
                        </a:rPr>
                        <a:t>CITY</a:t>
                      </a:r>
                    </a:p>
                  </a:txBody>
                  <a:tcPr marL="0" marR="0" marT="0" marB="0" anchor="b"/>
                </a:tc>
                <a:tc>
                  <a:txBody>
                    <a:bodyPr/>
                    <a:lstStyle/>
                    <a:p>
                      <a:pPr algn="l" fontAlgn="b"/>
                      <a:r>
                        <a:rPr lang="en-US" sz="2000" b="1" i="0" u="none" strike="noStrike">
                          <a:solidFill>
                            <a:srgbClr val="000000"/>
                          </a:solidFill>
                          <a:latin typeface="Calibri"/>
                        </a:rPr>
                        <a:t>ACCIDENT</a:t>
                      </a:r>
                    </a:p>
                  </a:txBody>
                  <a:tcPr marL="0" marR="0" marT="0" marB="0" anchor="b"/>
                </a:tc>
                <a:tc>
                  <a:txBody>
                    <a:bodyPr/>
                    <a:lstStyle/>
                    <a:p>
                      <a:pPr algn="l" fontAlgn="b"/>
                      <a:r>
                        <a:rPr lang="en-US" sz="2000" b="1" i="0" u="none" strike="noStrike">
                          <a:solidFill>
                            <a:srgbClr val="000000"/>
                          </a:solidFill>
                          <a:latin typeface="Calibri"/>
                        </a:rPr>
                        <a:t>KILLED</a:t>
                      </a:r>
                    </a:p>
                  </a:txBody>
                  <a:tcPr marL="0" marR="0" marT="0" marB="0" anchor="b"/>
                </a:tc>
                <a:tc>
                  <a:txBody>
                    <a:bodyPr/>
                    <a:lstStyle/>
                    <a:p>
                      <a:pPr algn="l" fontAlgn="b"/>
                      <a:r>
                        <a:rPr lang="en-US" sz="2000" b="1" i="0" u="none" strike="noStrike" dirty="0">
                          <a:solidFill>
                            <a:srgbClr val="000000"/>
                          </a:solidFill>
                          <a:latin typeface="Calibri"/>
                        </a:rPr>
                        <a:t>INJURED</a:t>
                      </a:r>
                    </a:p>
                  </a:txBody>
                  <a:tcPr marL="0" marR="0" marT="0" marB="0" anchor="b"/>
                </a:tc>
                <a:extLst>
                  <a:ext uri="{0D108BD9-81ED-4DB2-BD59-A6C34878D82A}">
                    <a16:rowId xmlns:a16="http://schemas.microsoft.com/office/drawing/2014/main" val="10000"/>
                  </a:ext>
                </a:extLst>
              </a:tr>
              <a:tr h="370840">
                <a:tc>
                  <a:txBody>
                    <a:bodyPr/>
                    <a:lstStyle/>
                    <a:p>
                      <a:pPr algn="l" fontAlgn="b"/>
                      <a:r>
                        <a:rPr lang="en-US" sz="2000" b="1" i="0" u="none" strike="noStrike" dirty="0">
                          <a:solidFill>
                            <a:srgbClr val="FF0000"/>
                          </a:solidFill>
                          <a:latin typeface="Calibri"/>
                        </a:rPr>
                        <a:t>Delhi</a:t>
                      </a:r>
                    </a:p>
                  </a:txBody>
                  <a:tcPr marL="0" marR="0" marT="0" marB="0" anchor="b"/>
                </a:tc>
                <a:tc>
                  <a:txBody>
                    <a:bodyPr/>
                    <a:lstStyle/>
                    <a:p>
                      <a:pPr algn="r" fontAlgn="b"/>
                      <a:r>
                        <a:rPr lang="en-US" sz="2000" b="0" i="0" u="none" strike="noStrike" dirty="0">
                          <a:solidFill>
                            <a:srgbClr val="FF0000"/>
                          </a:solidFill>
                          <a:latin typeface="Calibri"/>
                        </a:rPr>
                        <a:t>8085</a:t>
                      </a:r>
                    </a:p>
                  </a:txBody>
                  <a:tcPr marL="0" marR="0" marT="0" marB="0" anchor="b"/>
                </a:tc>
                <a:tc>
                  <a:txBody>
                    <a:bodyPr/>
                    <a:lstStyle/>
                    <a:p>
                      <a:pPr algn="r" fontAlgn="b"/>
                      <a:r>
                        <a:rPr lang="en-US" sz="2000" b="1" i="0" u="none" strike="noStrike" dirty="0">
                          <a:solidFill>
                            <a:srgbClr val="FF0000"/>
                          </a:solidFill>
                          <a:latin typeface="Calibri"/>
                        </a:rPr>
                        <a:t>1622</a:t>
                      </a:r>
                    </a:p>
                  </a:txBody>
                  <a:tcPr marL="0" marR="0" marT="0" marB="0" anchor="b"/>
                </a:tc>
                <a:tc>
                  <a:txBody>
                    <a:bodyPr/>
                    <a:lstStyle/>
                    <a:p>
                      <a:pPr algn="r" fontAlgn="b"/>
                      <a:r>
                        <a:rPr lang="en-US" sz="2000" b="1" i="0" u="none" strike="noStrike" dirty="0">
                          <a:solidFill>
                            <a:srgbClr val="FF0000"/>
                          </a:solidFill>
                          <a:latin typeface="Calibri"/>
                        </a:rPr>
                        <a:t>8258</a:t>
                      </a:r>
                    </a:p>
                  </a:txBody>
                  <a:tcPr marL="0" marR="0" marT="0" marB="0" anchor="b"/>
                </a:tc>
                <a:extLst>
                  <a:ext uri="{0D108BD9-81ED-4DB2-BD59-A6C34878D82A}">
                    <a16:rowId xmlns:a16="http://schemas.microsoft.com/office/drawing/2014/main" val="10001"/>
                  </a:ext>
                </a:extLst>
              </a:tr>
              <a:tr h="370840">
                <a:tc>
                  <a:txBody>
                    <a:bodyPr/>
                    <a:lstStyle/>
                    <a:p>
                      <a:pPr algn="l" fontAlgn="b"/>
                      <a:r>
                        <a:rPr lang="en-US" sz="2000" b="0" i="0" u="none" strike="noStrike" dirty="0" err="1">
                          <a:solidFill>
                            <a:srgbClr val="000000"/>
                          </a:solidFill>
                          <a:latin typeface="Calibri"/>
                        </a:rPr>
                        <a:t>Jaipur</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3151</a:t>
                      </a:r>
                    </a:p>
                  </a:txBody>
                  <a:tcPr marL="0" marR="0" marT="0" marB="0" anchor="b"/>
                </a:tc>
                <a:tc>
                  <a:txBody>
                    <a:bodyPr/>
                    <a:lstStyle/>
                    <a:p>
                      <a:pPr algn="r" fontAlgn="b"/>
                      <a:r>
                        <a:rPr lang="en-US" sz="2000" b="0" i="0" u="none" strike="noStrike" dirty="0">
                          <a:solidFill>
                            <a:schemeClr val="tx1"/>
                          </a:solidFill>
                          <a:latin typeface="Calibri"/>
                        </a:rPr>
                        <a:t>939</a:t>
                      </a:r>
                    </a:p>
                  </a:txBody>
                  <a:tcPr marL="0" marR="0" marT="0" marB="0" anchor="b"/>
                </a:tc>
                <a:tc>
                  <a:txBody>
                    <a:bodyPr/>
                    <a:lstStyle/>
                    <a:p>
                      <a:pPr algn="r" fontAlgn="b"/>
                      <a:r>
                        <a:rPr lang="en-US" sz="2000" b="0" i="0" u="none" strike="noStrike" dirty="0">
                          <a:solidFill>
                            <a:srgbClr val="000000"/>
                          </a:solidFill>
                          <a:latin typeface="Calibri"/>
                        </a:rPr>
                        <a:t>2892</a:t>
                      </a:r>
                    </a:p>
                  </a:txBody>
                  <a:tcPr marL="0" marR="0" marT="0" marB="0" anchor="b"/>
                </a:tc>
                <a:extLst>
                  <a:ext uri="{0D108BD9-81ED-4DB2-BD59-A6C34878D82A}">
                    <a16:rowId xmlns:a16="http://schemas.microsoft.com/office/drawing/2014/main" val="10002"/>
                  </a:ext>
                </a:extLst>
              </a:tr>
              <a:tr h="370840">
                <a:tc>
                  <a:txBody>
                    <a:bodyPr/>
                    <a:lstStyle/>
                    <a:p>
                      <a:pPr algn="l" fontAlgn="b"/>
                      <a:r>
                        <a:rPr lang="en-US" sz="2000" b="0" i="0" u="none" strike="noStrike" dirty="0" err="1">
                          <a:solidFill>
                            <a:srgbClr val="000000"/>
                          </a:solidFill>
                          <a:latin typeface="Calibri"/>
                        </a:rPr>
                        <a:t>Bengaluru</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5001</a:t>
                      </a:r>
                    </a:p>
                  </a:txBody>
                  <a:tcPr marL="0" marR="0" marT="0" marB="0" anchor="b"/>
                </a:tc>
                <a:tc>
                  <a:txBody>
                    <a:bodyPr/>
                    <a:lstStyle/>
                    <a:p>
                      <a:pPr algn="r" fontAlgn="b"/>
                      <a:r>
                        <a:rPr lang="en-US" sz="2000" b="0" i="0" u="none" strike="noStrike" dirty="0">
                          <a:solidFill>
                            <a:schemeClr val="tx1"/>
                          </a:solidFill>
                          <a:latin typeface="Calibri"/>
                        </a:rPr>
                        <a:t>890</a:t>
                      </a:r>
                    </a:p>
                  </a:txBody>
                  <a:tcPr marL="0" marR="0" marT="0" marB="0" anchor="b"/>
                </a:tc>
                <a:tc>
                  <a:txBody>
                    <a:bodyPr/>
                    <a:lstStyle/>
                    <a:p>
                      <a:pPr algn="r" fontAlgn="b"/>
                      <a:r>
                        <a:rPr lang="en-US" sz="2000" b="0" i="0" u="none" strike="noStrike" dirty="0">
                          <a:solidFill>
                            <a:srgbClr val="000000"/>
                          </a:solidFill>
                          <a:latin typeface="Calibri"/>
                        </a:rPr>
                        <a:t>4049</a:t>
                      </a:r>
                    </a:p>
                  </a:txBody>
                  <a:tcPr marL="0" marR="0" marT="0" marB="0" anchor="b"/>
                </a:tc>
                <a:extLst>
                  <a:ext uri="{0D108BD9-81ED-4DB2-BD59-A6C34878D82A}">
                    <a16:rowId xmlns:a16="http://schemas.microsoft.com/office/drawing/2014/main" val="10003"/>
                  </a:ext>
                </a:extLst>
              </a:tr>
              <a:tr h="370840">
                <a:tc>
                  <a:txBody>
                    <a:bodyPr/>
                    <a:lstStyle/>
                    <a:p>
                      <a:pPr algn="l" fontAlgn="b"/>
                      <a:r>
                        <a:rPr lang="en-US" sz="2000" b="0" i="0" u="none" strike="noStrike" dirty="0">
                          <a:solidFill>
                            <a:srgbClr val="FF0000"/>
                          </a:solidFill>
                          <a:latin typeface="Calibri"/>
                        </a:rPr>
                        <a:t>Chennai</a:t>
                      </a:r>
                    </a:p>
                  </a:txBody>
                  <a:tcPr marL="0" marR="0" marT="0" marB="0" anchor="b"/>
                </a:tc>
                <a:tc>
                  <a:txBody>
                    <a:bodyPr/>
                    <a:lstStyle/>
                    <a:p>
                      <a:pPr algn="r" fontAlgn="b"/>
                      <a:r>
                        <a:rPr lang="en-US" sz="2000" b="0" i="0" u="none" strike="noStrike" dirty="0">
                          <a:solidFill>
                            <a:srgbClr val="FF0000"/>
                          </a:solidFill>
                          <a:latin typeface="Calibri"/>
                        </a:rPr>
                        <a:t>7328</a:t>
                      </a:r>
                    </a:p>
                  </a:txBody>
                  <a:tcPr marL="0" marR="0" marT="0" marB="0" anchor="b"/>
                </a:tc>
                <a:tc>
                  <a:txBody>
                    <a:bodyPr/>
                    <a:lstStyle/>
                    <a:p>
                      <a:pPr algn="r" fontAlgn="b"/>
                      <a:r>
                        <a:rPr lang="en-US" sz="2000" b="0" i="0" u="none" strike="noStrike" dirty="0">
                          <a:solidFill>
                            <a:srgbClr val="FF0000"/>
                          </a:solidFill>
                          <a:latin typeface="Calibri"/>
                        </a:rPr>
                        <a:t>886</a:t>
                      </a:r>
                    </a:p>
                  </a:txBody>
                  <a:tcPr marL="0" marR="0" marT="0" marB="0" anchor="b"/>
                </a:tc>
                <a:tc>
                  <a:txBody>
                    <a:bodyPr/>
                    <a:lstStyle/>
                    <a:p>
                      <a:pPr algn="r" fontAlgn="b"/>
                      <a:r>
                        <a:rPr lang="en-US" sz="2000" b="0" i="0" u="none" strike="noStrike" dirty="0">
                          <a:solidFill>
                            <a:srgbClr val="FF0000"/>
                          </a:solidFill>
                          <a:latin typeface="Calibri"/>
                        </a:rPr>
                        <a:t>7320</a:t>
                      </a:r>
                    </a:p>
                  </a:txBody>
                  <a:tcPr marL="0" marR="0" marT="0" marB="0" anchor="b"/>
                </a:tc>
                <a:extLst>
                  <a:ext uri="{0D108BD9-81ED-4DB2-BD59-A6C34878D82A}">
                    <a16:rowId xmlns:a16="http://schemas.microsoft.com/office/drawing/2014/main" val="10004"/>
                  </a:ext>
                </a:extLst>
              </a:tr>
              <a:tr h="370840">
                <a:tc>
                  <a:txBody>
                    <a:bodyPr/>
                    <a:lstStyle/>
                    <a:p>
                      <a:pPr algn="l" fontAlgn="b"/>
                      <a:r>
                        <a:rPr lang="en-US" sz="2000" b="0" i="0" u="none" strike="noStrike" dirty="0" err="1">
                          <a:solidFill>
                            <a:srgbClr val="000000"/>
                          </a:solidFill>
                          <a:latin typeface="Calibri"/>
                        </a:rPr>
                        <a:t>Lucknow</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1277</a:t>
                      </a:r>
                    </a:p>
                  </a:txBody>
                  <a:tcPr marL="0" marR="0" marT="0" marB="0" anchor="b"/>
                </a:tc>
                <a:tc>
                  <a:txBody>
                    <a:bodyPr/>
                    <a:lstStyle/>
                    <a:p>
                      <a:pPr algn="r" fontAlgn="b"/>
                      <a:r>
                        <a:rPr lang="en-US" sz="2000" b="0" i="0" u="none" strike="noStrike" dirty="0">
                          <a:solidFill>
                            <a:schemeClr val="tx1"/>
                          </a:solidFill>
                          <a:latin typeface="Calibri"/>
                        </a:rPr>
                        <a:t>624</a:t>
                      </a:r>
                    </a:p>
                  </a:txBody>
                  <a:tcPr marL="0" marR="0" marT="0" marB="0" anchor="b"/>
                </a:tc>
                <a:tc>
                  <a:txBody>
                    <a:bodyPr/>
                    <a:lstStyle/>
                    <a:p>
                      <a:pPr algn="r" fontAlgn="b"/>
                      <a:r>
                        <a:rPr lang="en-US" sz="2000" b="0" i="0" u="none" strike="noStrike" dirty="0">
                          <a:solidFill>
                            <a:srgbClr val="000000"/>
                          </a:solidFill>
                          <a:latin typeface="Calibri"/>
                        </a:rPr>
                        <a:t>816</a:t>
                      </a:r>
                    </a:p>
                  </a:txBody>
                  <a:tcPr marL="0" marR="0" marT="0" marB="0" anchor="b"/>
                </a:tc>
                <a:extLst>
                  <a:ext uri="{0D108BD9-81ED-4DB2-BD59-A6C34878D82A}">
                    <a16:rowId xmlns:a16="http://schemas.microsoft.com/office/drawing/2014/main" val="10005"/>
                  </a:ext>
                </a:extLst>
              </a:tr>
              <a:tr h="370840">
                <a:tc>
                  <a:txBody>
                    <a:bodyPr/>
                    <a:lstStyle/>
                    <a:p>
                      <a:pPr algn="l" fontAlgn="b"/>
                      <a:r>
                        <a:rPr lang="en-US" sz="2000" b="0" i="0" u="none" strike="noStrike" dirty="0">
                          <a:solidFill>
                            <a:srgbClr val="FF0000"/>
                          </a:solidFill>
                          <a:latin typeface="Calibri"/>
                        </a:rPr>
                        <a:t>Mumbai</a:t>
                      </a:r>
                    </a:p>
                  </a:txBody>
                  <a:tcPr marL="0" marR="0" marT="0" marB="0" anchor="b"/>
                </a:tc>
                <a:tc>
                  <a:txBody>
                    <a:bodyPr/>
                    <a:lstStyle/>
                    <a:p>
                      <a:pPr algn="r" fontAlgn="b"/>
                      <a:r>
                        <a:rPr lang="en-US" sz="2000" b="0" i="0" u="none" strike="noStrike" dirty="0">
                          <a:solidFill>
                            <a:srgbClr val="FF0000"/>
                          </a:solidFill>
                          <a:latin typeface="Calibri"/>
                        </a:rPr>
                        <a:t>2551</a:t>
                      </a:r>
                    </a:p>
                  </a:txBody>
                  <a:tcPr marL="0" marR="0" marT="0" marB="0" anchor="b"/>
                </a:tc>
                <a:tc>
                  <a:txBody>
                    <a:bodyPr/>
                    <a:lstStyle/>
                    <a:p>
                      <a:pPr algn="r" fontAlgn="b"/>
                      <a:r>
                        <a:rPr lang="en-US" sz="2000" b="0" i="0" u="none" strike="noStrike" dirty="0">
                          <a:solidFill>
                            <a:srgbClr val="FF0000"/>
                          </a:solidFill>
                          <a:latin typeface="Calibri"/>
                        </a:rPr>
                        <a:t>611</a:t>
                      </a:r>
                    </a:p>
                  </a:txBody>
                  <a:tcPr marL="0" marR="0" marT="0" marB="0" anchor="b"/>
                </a:tc>
                <a:tc>
                  <a:txBody>
                    <a:bodyPr/>
                    <a:lstStyle/>
                    <a:p>
                      <a:pPr algn="r" fontAlgn="b"/>
                      <a:r>
                        <a:rPr lang="en-US" sz="2000" b="0" i="0" u="none" strike="noStrike" dirty="0">
                          <a:solidFill>
                            <a:srgbClr val="FF0000"/>
                          </a:solidFill>
                          <a:latin typeface="Calibri"/>
                        </a:rPr>
                        <a:t>2289</a:t>
                      </a:r>
                    </a:p>
                  </a:txBody>
                  <a:tcPr marL="0" marR="0" marT="0" marB="0" anchor="b"/>
                </a:tc>
                <a:extLst>
                  <a:ext uri="{0D108BD9-81ED-4DB2-BD59-A6C34878D82A}">
                    <a16:rowId xmlns:a16="http://schemas.microsoft.com/office/drawing/2014/main" val="10006"/>
                  </a:ext>
                </a:extLst>
              </a:tr>
              <a:tr h="370840">
                <a:tc>
                  <a:txBody>
                    <a:bodyPr/>
                    <a:lstStyle/>
                    <a:p>
                      <a:pPr algn="l" fontAlgn="b"/>
                      <a:r>
                        <a:rPr lang="en-US" sz="2000" b="0" i="0" u="none" strike="noStrike" dirty="0">
                          <a:solidFill>
                            <a:srgbClr val="000000"/>
                          </a:solidFill>
                          <a:latin typeface="Calibri"/>
                        </a:rPr>
                        <a:t>Allahabad</a:t>
                      </a:r>
                    </a:p>
                  </a:txBody>
                  <a:tcPr marL="0" marR="0" marT="0" marB="0" anchor="b"/>
                </a:tc>
                <a:tc>
                  <a:txBody>
                    <a:bodyPr/>
                    <a:lstStyle/>
                    <a:p>
                      <a:pPr algn="r" fontAlgn="b"/>
                      <a:r>
                        <a:rPr lang="en-US" sz="2000" b="0" i="0" u="none" strike="noStrike" dirty="0">
                          <a:solidFill>
                            <a:srgbClr val="000000"/>
                          </a:solidFill>
                          <a:latin typeface="Calibri"/>
                        </a:rPr>
                        <a:t>1011</a:t>
                      </a:r>
                    </a:p>
                  </a:txBody>
                  <a:tcPr marL="0" marR="0" marT="0" marB="0" anchor="b"/>
                </a:tc>
                <a:tc>
                  <a:txBody>
                    <a:bodyPr/>
                    <a:lstStyle/>
                    <a:p>
                      <a:pPr algn="r" fontAlgn="b"/>
                      <a:r>
                        <a:rPr lang="en-US" sz="2000" b="0" i="0" u="none" strike="noStrike" dirty="0">
                          <a:solidFill>
                            <a:schemeClr val="tx1"/>
                          </a:solidFill>
                          <a:latin typeface="Calibri"/>
                        </a:rPr>
                        <a:t>547</a:t>
                      </a:r>
                    </a:p>
                  </a:txBody>
                  <a:tcPr marL="0" marR="0" marT="0" marB="0" anchor="b"/>
                </a:tc>
                <a:tc>
                  <a:txBody>
                    <a:bodyPr/>
                    <a:lstStyle/>
                    <a:p>
                      <a:pPr algn="r" fontAlgn="b"/>
                      <a:r>
                        <a:rPr lang="en-US" sz="2000" b="0" i="0" u="none" strike="noStrike" dirty="0">
                          <a:solidFill>
                            <a:srgbClr val="000000"/>
                          </a:solidFill>
                          <a:latin typeface="Calibri"/>
                        </a:rPr>
                        <a:t>660</a:t>
                      </a:r>
                    </a:p>
                  </a:txBody>
                  <a:tcPr marL="0" marR="0" marT="0" marB="0" anchor="b"/>
                </a:tc>
                <a:extLst>
                  <a:ext uri="{0D108BD9-81ED-4DB2-BD59-A6C34878D82A}">
                    <a16:rowId xmlns:a16="http://schemas.microsoft.com/office/drawing/2014/main" val="10007"/>
                  </a:ext>
                </a:extLst>
              </a:tr>
              <a:tr h="370840">
                <a:tc>
                  <a:txBody>
                    <a:bodyPr/>
                    <a:lstStyle/>
                    <a:p>
                      <a:pPr algn="l" fontAlgn="b"/>
                      <a:r>
                        <a:rPr lang="en-US" sz="2000" b="0" i="0" u="none" strike="noStrike" dirty="0">
                          <a:solidFill>
                            <a:srgbClr val="000000"/>
                          </a:solidFill>
                          <a:latin typeface="Calibri"/>
                        </a:rPr>
                        <a:t>Agra</a:t>
                      </a:r>
                    </a:p>
                  </a:txBody>
                  <a:tcPr marL="0" marR="0" marT="0" marB="0" anchor="b"/>
                </a:tc>
                <a:tc>
                  <a:txBody>
                    <a:bodyPr/>
                    <a:lstStyle/>
                    <a:p>
                      <a:pPr algn="r" fontAlgn="b"/>
                      <a:r>
                        <a:rPr lang="en-US" sz="2000" b="0" i="0" u="none" strike="noStrike" dirty="0">
                          <a:solidFill>
                            <a:srgbClr val="000000"/>
                          </a:solidFill>
                          <a:latin typeface="Calibri"/>
                        </a:rPr>
                        <a:t>1021</a:t>
                      </a:r>
                    </a:p>
                  </a:txBody>
                  <a:tcPr marL="0" marR="0" marT="0" marB="0" anchor="b"/>
                </a:tc>
                <a:tc>
                  <a:txBody>
                    <a:bodyPr/>
                    <a:lstStyle/>
                    <a:p>
                      <a:pPr algn="r" fontAlgn="b"/>
                      <a:r>
                        <a:rPr lang="en-US" sz="2000" b="0" i="0" u="none" strike="noStrike" dirty="0">
                          <a:solidFill>
                            <a:schemeClr val="tx1"/>
                          </a:solidFill>
                          <a:latin typeface="Calibri"/>
                        </a:rPr>
                        <a:t>545</a:t>
                      </a:r>
                    </a:p>
                  </a:txBody>
                  <a:tcPr marL="0" marR="0" marT="0" marB="0" anchor="b"/>
                </a:tc>
                <a:tc>
                  <a:txBody>
                    <a:bodyPr/>
                    <a:lstStyle/>
                    <a:p>
                      <a:pPr algn="r" fontAlgn="b"/>
                      <a:r>
                        <a:rPr lang="en-US" sz="2000" b="0" i="0" u="none" strike="noStrike" dirty="0">
                          <a:solidFill>
                            <a:srgbClr val="000000"/>
                          </a:solidFill>
                          <a:latin typeface="Calibri"/>
                        </a:rPr>
                        <a:t>712</a:t>
                      </a:r>
                    </a:p>
                  </a:txBody>
                  <a:tcPr marL="0" marR="0" marT="0" marB="0" anchor="b"/>
                </a:tc>
                <a:extLst>
                  <a:ext uri="{0D108BD9-81ED-4DB2-BD59-A6C34878D82A}">
                    <a16:rowId xmlns:a16="http://schemas.microsoft.com/office/drawing/2014/main" val="10008"/>
                  </a:ext>
                </a:extLst>
              </a:tr>
              <a:tr h="370840">
                <a:tc>
                  <a:txBody>
                    <a:bodyPr/>
                    <a:lstStyle/>
                    <a:p>
                      <a:pPr algn="l" fontAlgn="b"/>
                      <a:r>
                        <a:rPr lang="en-US" sz="2000" b="0" i="0" u="none" strike="noStrike" dirty="0" err="1">
                          <a:solidFill>
                            <a:srgbClr val="000000"/>
                          </a:solidFill>
                          <a:latin typeface="Calibri"/>
                        </a:rPr>
                        <a:t>Pune</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1553</a:t>
                      </a:r>
                    </a:p>
                  </a:txBody>
                  <a:tcPr marL="0" marR="0" marT="0" marB="0" anchor="b"/>
                </a:tc>
                <a:tc>
                  <a:txBody>
                    <a:bodyPr/>
                    <a:lstStyle/>
                    <a:p>
                      <a:pPr algn="r" fontAlgn="b"/>
                      <a:r>
                        <a:rPr lang="en-US" sz="2000" b="0" i="0" u="none" strike="noStrike" dirty="0">
                          <a:solidFill>
                            <a:schemeClr val="tx1"/>
                          </a:solidFill>
                          <a:latin typeface="Calibri"/>
                        </a:rPr>
                        <a:t>543</a:t>
                      </a:r>
                    </a:p>
                  </a:txBody>
                  <a:tcPr marL="0" marR="0" marT="0" marB="0" anchor="b"/>
                </a:tc>
                <a:tc>
                  <a:txBody>
                    <a:bodyPr/>
                    <a:lstStyle/>
                    <a:p>
                      <a:pPr algn="r" fontAlgn="b"/>
                      <a:r>
                        <a:rPr lang="en-US" sz="2000" b="0" i="0" u="none" strike="noStrike" dirty="0">
                          <a:solidFill>
                            <a:srgbClr val="000000"/>
                          </a:solidFill>
                          <a:latin typeface="Calibri"/>
                        </a:rPr>
                        <a:t>1050</a:t>
                      </a:r>
                    </a:p>
                  </a:txBody>
                  <a:tcPr marL="0" marR="0" marT="0" marB="0" anchor="b"/>
                </a:tc>
                <a:extLst>
                  <a:ext uri="{0D108BD9-81ED-4DB2-BD59-A6C34878D82A}">
                    <a16:rowId xmlns:a16="http://schemas.microsoft.com/office/drawing/2014/main" val="10009"/>
                  </a:ext>
                </a:extLst>
              </a:tr>
              <a:tr h="370840">
                <a:tc>
                  <a:txBody>
                    <a:bodyPr/>
                    <a:lstStyle/>
                    <a:p>
                      <a:pPr algn="l" fontAlgn="b"/>
                      <a:r>
                        <a:rPr lang="en-US" sz="2000" b="0" i="0" u="none" strike="noStrike" dirty="0">
                          <a:solidFill>
                            <a:srgbClr val="000000"/>
                          </a:solidFill>
                          <a:latin typeface="Calibri"/>
                        </a:rPr>
                        <a:t>Kanpur</a:t>
                      </a:r>
                    </a:p>
                  </a:txBody>
                  <a:tcPr marL="0" marR="0" marT="0" marB="0" anchor="b"/>
                </a:tc>
                <a:tc>
                  <a:txBody>
                    <a:bodyPr/>
                    <a:lstStyle/>
                    <a:p>
                      <a:pPr algn="r" fontAlgn="b"/>
                      <a:r>
                        <a:rPr lang="en-US" sz="2000" b="0" i="0" u="none" strike="noStrike" dirty="0">
                          <a:solidFill>
                            <a:srgbClr val="000000"/>
                          </a:solidFill>
                          <a:latin typeface="Calibri"/>
                        </a:rPr>
                        <a:t>1051</a:t>
                      </a:r>
                    </a:p>
                  </a:txBody>
                  <a:tcPr marL="0" marR="0" marT="0" marB="0" anchor="b"/>
                </a:tc>
                <a:tc>
                  <a:txBody>
                    <a:bodyPr/>
                    <a:lstStyle/>
                    <a:p>
                      <a:pPr algn="r" fontAlgn="b"/>
                      <a:r>
                        <a:rPr lang="en-US" sz="2000" b="0" i="0" u="none" strike="noStrike" dirty="0">
                          <a:solidFill>
                            <a:schemeClr val="tx1"/>
                          </a:solidFill>
                          <a:latin typeface="Calibri"/>
                        </a:rPr>
                        <a:t>437</a:t>
                      </a:r>
                    </a:p>
                  </a:txBody>
                  <a:tcPr marL="0" marR="0" marT="0" marB="0" anchor="b"/>
                </a:tc>
                <a:tc>
                  <a:txBody>
                    <a:bodyPr/>
                    <a:lstStyle/>
                    <a:p>
                      <a:pPr algn="r" fontAlgn="b"/>
                      <a:r>
                        <a:rPr lang="en-US" sz="2000" b="0" i="0" u="none" strike="noStrike" dirty="0">
                          <a:solidFill>
                            <a:srgbClr val="000000"/>
                          </a:solidFill>
                          <a:latin typeface="Calibri"/>
                        </a:rPr>
                        <a:t>889</a:t>
                      </a:r>
                    </a:p>
                  </a:txBody>
                  <a:tcPr marL="0" marR="0" marT="0" marB="0" anchor="b"/>
                </a:tc>
                <a:extLst>
                  <a:ext uri="{0D108BD9-81ED-4DB2-BD59-A6C34878D82A}">
                    <a16:rowId xmlns:a16="http://schemas.microsoft.com/office/drawing/2014/main" val="10010"/>
                  </a:ext>
                </a:extLst>
              </a:tr>
              <a:tr h="243840">
                <a:tc>
                  <a:txBody>
                    <a:bodyPr/>
                    <a:lstStyle/>
                    <a:p>
                      <a:pPr algn="l" fontAlgn="b"/>
                      <a:r>
                        <a:rPr lang="en-US" sz="2000" b="0" i="0" u="none" strike="noStrike" dirty="0" err="1">
                          <a:solidFill>
                            <a:schemeClr val="tx1"/>
                          </a:solidFill>
                          <a:latin typeface="Calibri"/>
                        </a:rPr>
                        <a:t>Pune</a:t>
                      </a:r>
                      <a:endParaRPr lang="en-US" sz="2000" b="0" i="0" u="none" strike="noStrike" dirty="0">
                        <a:solidFill>
                          <a:schemeClr val="tx1"/>
                        </a:solidFill>
                        <a:latin typeface="Calibri"/>
                      </a:endParaRPr>
                    </a:p>
                  </a:txBody>
                  <a:tcPr marL="0" marR="0" marT="0" marB="0" anchor="b"/>
                </a:tc>
                <a:tc>
                  <a:txBody>
                    <a:bodyPr/>
                    <a:lstStyle/>
                    <a:p>
                      <a:pPr algn="r" fontAlgn="b"/>
                      <a:r>
                        <a:rPr lang="en-US" sz="2000" b="0" i="0" u="none" strike="noStrike" dirty="0">
                          <a:solidFill>
                            <a:schemeClr val="tx1"/>
                          </a:solidFill>
                          <a:latin typeface="Calibri"/>
                        </a:rPr>
                        <a:t>1443</a:t>
                      </a:r>
                    </a:p>
                  </a:txBody>
                  <a:tcPr marL="0" marR="0" marT="0" marB="0" anchor="b"/>
                </a:tc>
                <a:tc>
                  <a:txBody>
                    <a:bodyPr/>
                    <a:lstStyle/>
                    <a:p>
                      <a:pPr algn="r" fontAlgn="b"/>
                      <a:r>
                        <a:rPr lang="en-US" sz="2000" b="0" i="0" u="none" strike="noStrike" dirty="0">
                          <a:solidFill>
                            <a:schemeClr val="tx1"/>
                          </a:solidFill>
                          <a:latin typeface="Calibri"/>
                        </a:rPr>
                        <a:t>438</a:t>
                      </a:r>
                    </a:p>
                  </a:txBody>
                  <a:tcPr marL="0" marR="0" marT="0" marB="0" anchor="b"/>
                </a:tc>
                <a:tc>
                  <a:txBody>
                    <a:bodyPr/>
                    <a:lstStyle/>
                    <a:p>
                      <a:pPr algn="r" fontAlgn="b"/>
                      <a:r>
                        <a:rPr lang="en-US" sz="2000" b="0" i="0" u="none" strike="noStrike" dirty="0">
                          <a:solidFill>
                            <a:schemeClr val="tx1"/>
                          </a:solidFill>
                          <a:latin typeface="Calibri"/>
                        </a:rPr>
                        <a:t>1205</a:t>
                      </a:r>
                    </a:p>
                  </a:txBody>
                  <a:tcPr marL="0" marR="0" marT="0" marB="0" anchor="b"/>
                </a:tc>
                <a:extLst>
                  <a:ext uri="{0D108BD9-81ED-4DB2-BD59-A6C34878D82A}">
                    <a16:rowId xmlns:a16="http://schemas.microsoft.com/office/drawing/2014/main" val="10011"/>
                  </a:ext>
                </a:extLst>
              </a:tr>
              <a:tr h="228600">
                <a:tc>
                  <a:txBody>
                    <a:bodyPr/>
                    <a:lstStyle/>
                    <a:p>
                      <a:pPr algn="l" fontAlgn="b"/>
                      <a:r>
                        <a:rPr lang="en-US" sz="2000" b="0" i="0" u="none" strike="noStrike" dirty="0">
                          <a:solidFill>
                            <a:srgbClr val="000000"/>
                          </a:solidFill>
                          <a:latin typeface="Calibri"/>
                        </a:rPr>
                        <a:t>Hyderabad</a:t>
                      </a:r>
                    </a:p>
                  </a:txBody>
                  <a:tcPr marL="0" marR="0" marT="0" marB="0" anchor="b"/>
                </a:tc>
                <a:tc>
                  <a:txBody>
                    <a:bodyPr/>
                    <a:lstStyle/>
                    <a:p>
                      <a:pPr algn="r" fontAlgn="b"/>
                      <a:r>
                        <a:rPr lang="en-US" sz="2000" b="0" i="0" u="none" strike="noStrike" dirty="0">
                          <a:solidFill>
                            <a:srgbClr val="000000"/>
                          </a:solidFill>
                          <a:latin typeface="Calibri"/>
                        </a:rPr>
                        <a:t>2761</a:t>
                      </a:r>
                    </a:p>
                  </a:txBody>
                  <a:tcPr marL="0" marR="0" marT="0" marB="0" anchor="b"/>
                </a:tc>
                <a:tc>
                  <a:txBody>
                    <a:bodyPr/>
                    <a:lstStyle/>
                    <a:p>
                      <a:pPr algn="r" fontAlgn="b"/>
                      <a:r>
                        <a:rPr lang="en-US" sz="2000" b="0" i="0" u="none" strike="noStrike" dirty="0">
                          <a:solidFill>
                            <a:schemeClr val="tx1"/>
                          </a:solidFill>
                          <a:latin typeface="Calibri"/>
                        </a:rPr>
                        <a:t>425</a:t>
                      </a:r>
                    </a:p>
                  </a:txBody>
                  <a:tcPr marL="0" marR="0" marT="0" marB="0" anchor="b"/>
                </a:tc>
                <a:tc>
                  <a:txBody>
                    <a:bodyPr/>
                    <a:lstStyle/>
                    <a:p>
                      <a:pPr algn="r" fontAlgn="b"/>
                      <a:r>
                        <a:rPr lang="en-US" sz="2000" b="0" i="0" u="none" strike="noStrike">
                          <a:solidFill>
                            <a:srgbClr val="000000"/>
                          </a:solidFill>
                          <a:latin typeface="Calibri"/>
                        </a:rPr>
                        <a:t>2382</a:t>
                      </a:r>
                    </a:p>
                  </a:txBody>
                  <a:tcPr marL="0" marR="0" marT="0" marB="0" anchor="b"/>
                </a:tc>
                <a:extLst>
                  <a:ext uri="{0D108BD9-81ED-4DB2-BD59-A6C34878D82A}">
                    <a16:rowId xmlns:a16="http://schemas.microsoft.com/office/drawing/2014/main" val="10012"/>
                  </a:ext>
                </a:extLst>
              </a:tr>
              <a:tr h="228600">
                <a:tc>
                  <a:txBody>
                    <a:bodyPr/>
                    <a:lstStyle/>
                    <a:p>
                      <a:pPr algn="l" fontAlgn="b"/>
                      <a:r>
                        <a:rPr lang="en-US" sz="2000" b="0" i="0" u="none" strike="noStrike" dirty="0">
                          <a:solidFill>
                            <a:srgbClr val="FF0000"/>
                          </a:solidFill>
                          <a:latin typeface="Calibri"/>
                        </a:rPr>
                        <a:t>Kolkata</a:t>
                      </a:r>
                    </a:p>
                  </a:txBody>
                  <a:tcPr marL="0" marR="0" marT="0" marB="0" anchor="b"/>
                </a:tc>
                <a:tc>
                  <a:txBody>
                    <a:bodyPr/>
                    <a:lstStyle/>
                    <a:p>
                      <a:pPr algn="r" fontAlgn="b"/>
                      <a:r>
                        <a:rPr lang="en-US" sz="2000" b="0" i="0" u="none" strike="noStrike" dirty="0">
                          <a:solidFill>
                            <a:srgbClr val="FF0000"/>
                          </a:solidFill>
                          <a:latin typeface="Calibri"/>
                        </a:rPr>
                        <a:t>4981</a:t>
                      </a:r>
                    </a:p>
                  </a:txBody>
                  <a:tcPr marL="0" marR="0" marT="0" marB="0" anchor="b"/>
                </a:tc>
                <a:tc>
                  <a:txBody>
                    <a:bodyPr/>
                    <a:lstStyle/>
                    <a:p>
                      <a:pPr algn="r" fontAlgn="b"/>
                      <a:r>
                        <a:rPr lang="en-US" sz="2000" b="0" i="0" u="none" strike="noStrike" dirty="0">
                          <a:solidFill>
                            <a:srgbClr val="FF0000"/>
                          </a:solidFill>
                          <a:latin typeface="Calibri"/>
                        </a:rPr>
                        <a:t>421</a:t>
                      </a:r>
                    </a:p>
                  </a:txBody>
                  <a:tcPr marL="0" marR="0" marT="0" marB="0" anchor="b"/>
                </a:tc>
                <a:tc>
                  <a:txBody>
                    <a:bodyPr/>
                    <a:lstStyle/>
                    <a:p>
                      <a:pPr algn="r" fontAlgn="b"/>
                      <a:r>
                        <a:rPr lang="en-US" sz="2000" b="0" i="0" u="none" strike="noStrike" dirty="0">
                          <a:solidFill>
                            <a:srgbClr val="FF0000"/>
                          </a:solidFill>
                          <a:latin typeface="Calibri"/>
                        </a:rPr>
                        <a:t>4569</a:t>
                      </a:r>
                    </a:p>
                  </a:txBody>
                  <a:tcPr marL="0" marR="0" marT="0" marB="0" anchor="b"/>
                </a:tc>
                <a:extLst>
                  <a:ext uri="{0D108BD9-81ED-4DB2-BD59-A6C34878D82A}">
                    <a16:rowId xmlns:a16="http://schemas.microsoft.com/office/drawing/2014/main" val="10013"/>
                  </a:ext>
                </a:extLst>
              </a:tr>
              <a:tr h="228600">
                <a:tc>
                  <a:txBody>
                    <a:bodyPr/>
                    <a:lstStyle/>
                    <a:p>
                      <a:pPr algn="l" fontAlgn="b"/>
                      <a:r>
                        <a:rPr lang="en-US" sz="2000" b="0" i="0" u="none" strike="noStrike" dirty="0">
                          <a:solidFill>
                            <a:srgbClr val="000000"/>
                          </a:solidFill>
                          <a:latin typeface="Calibri"/>
                        </a:rPr>
                        <a:t>Raipur</a:t>
                      </a:r>
                    </a:p>
                  </a:txBody>
                  <a:tcPr marL="0" marR="0" marT="0" marB="0" anchor="b"/>
                </a:tc>
                <a:tc>
                  <a:txBody>
                    <a:bodyPr/>
                    <a:lstStyle/>
                    <a:p>
                      <a:pPr algn="r" fontAlgn="b"/>
                      <a:r>
                        <a:rPr lang="en-US" sz="2000" b="0" i="0" u="none" strike="noStrike" dirty="0">
                          <a:solidFill>
                            <a:srgbClr val="000000"/>
                          </a:solidFill>
                          <a:latin typeface="Calibri"/>
                        </a:rPr>
                        <a:t>2189</a:t>
                      </a:r>
                    </a:p>
                  </a:txBody>
                  <a:tcPr marL="0" marR="0" marT="0" marB="0" anchor="b"/>
                </a:tc>
                <a:tc>
                  <a:txBody>
                    <a:bodyPr/>
                    <a:lstStyle/>
                    <a:p>
                      <a:pPr algn="r" fontAlgn="b"/>
                      <a:r>
                        <a:rPr lang="en-US" sz="2000" b="0" i="0" u="none" strike="noStrike" dirty="0">
                          <a:solidFill>
                            <a:schemeClr val="tx1"/>
                          </a:solidFill>
                          <a:latin typeface="Calibri"/>
                        </a:rPr>
                        <a:t>448</a:t>
                      </a:r>
                    </a:p>
                  </a:txBody>
                  <a:tcPr marL="0" marR="0" marT="0" marB="0" anchor="b"/>
                </a:tc>
                <a:tc>
                  <a:txBody>
                    <a:bodyPr/>
                    <a:lstStyle/>
                    <a:p>
                      <a:pPr algn="r" fontAlgn="b"/>
                      <a:r>
                        <a:rPr lang="en-US" sz="2000" b="0" i="0" u="none" strike="noStrike" dirty="0">
                          <a:solidFill>
                            <a:srgbClr val="000000"/>
                          </a:solidFill>
                          <a:latin typeface="Calibri"/>
                        </a:rPr>
                        <a:t>1431</a:t>
                      </a:r>
                    </a:p>
                  </a:txBody>
                  <a:tcPr marL="0" marR="0" marT="0" marB="0" anchor="b"/>
                </a:tc>
                <a:extLst>
                  <a:ext uri="{0D108BD9-81ED-4DB2-BD59-A6C34878D82A}">
                    <a16:rowId xmlns:a16="http://schemas.microsoft.com/office/drawing/2014/main" val="10014"/>
                  </a:ext>
                </a:extLst>
              </a:tr>
              <a:tr h="228600">
                <a:tc>
                  <a:txBody>
                    <a:bodyPr/>
                    <a:lstStyle/>
                    <a:p>
                      <a:pPr algn="l" fontAlgn="b"/>
                      <a:r>
                        <a:rPr lang="en-US" sz="2000" b="0" i="0" u="none" strike="noStrike" dirty="0" err="1">
                          <a:solidFill>
                            <a:srgbClr val="000000"/>
                          </a:solidFill>
                          <a:latin typeface="Calibri"/>
                        </a:rPr>
                        <a:t>Ahmedabad</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1011</a:t>
                      </a:r>
                    </a:p>
                  </a:txBody>
                  <a:tcPr marL="0" marR="0" marT="0" marB="0" anchor="b"/>
                </a:tc>
                <a:tc>
                  <a:txBody>
                    <a:bodyPr/>
                    <a:lstStyle/>
                    <a:p>
                      <a:pPr algn="r" fontAlgn="b"/>
                      <a:r>
                        <a:rPr lang="en-US" sz="2000" b="0" i="0" u="none" strike="noStrike" dirty="0">
                          <a:solidFill>
                            <a:schemeClr val="tx1"/>
                          </a:solidFill>
                          <a:latin typeface="Calibri"/>
                        </a:rPr>
                        <a:t>387</a:t>
                      </a:r>
                    </a:p>
                  </a:txBody>
                  <a:tcPr marL="0" marR="0" marT="0" marB="0" anchor="b"/>
                </a:tc>
                <a:tc>
                  <a:txBody>
                    <a:bodyPr/>
                    <a:lstStyle/>
                    <a:p>
                      <a:pPr algn="r" fontAlgn="b"/>
                      <a:r>
                        <a:rPr lang="en-US" sz="2000" b="0" i="0" u="none" strike="noStrike" dirty="0">
                          <a:solidFill>
                            <a:srgbClr val="000000"/>
                          </a:solidFill>
                          <a:latin typeface="Calibri"/>
                        </a:rPr>
                        <a:t>1731</a:t>
                      </a:r>
                    </a:p>
                  </a:txBody>
                  <a:tcPr marL="0" marR="0" marT="0" marB="0" anchor="b"/>
                </a:tc>
                <a:extLst>
                  <a:ext uri="{0D108BD9-81ED-4DB2-BD59-A6C34878D82A}">
                    <a16:rowId xmlns:a16="http://schemas.microsoft.com/office/drawing/2014/main" val="10015"/>
                  </a:ext>
                </a:extLst>
              </a:tr>
              <a:tr h="370840">
                <a:tc>
                  <a:txBody>
                    <a:bodyPr/>
                    <a:lstStyle/>
                    <a:p>
                      <a:pPr algn="l" fontAlgn="b"/>
                      <a:r>
                        <a:rPr lang="en-US" sz="2000" b="1" i="0" u="none" strike="noStrike" dirty="0">
                          <a:solidFill>
                            <a:srgbClr val="FF0000"/>
                          </a:solidFill>
                          <a:latin typeface="Calibri"/>
                        </a:rPr>
                        <a:t>ALL 53 CITIES (Million plus</a:t>
                      </a:r>
                      <a:r>
                        <a:rPr lang="en-US" sz="2000" b="1" i="0" u="none" strike="noStrike" baseline="0" dirty="0">
                          <a:solidFill>
                            <a:srgbClr val="FF0000"/>
                          </a:solidFill>
                          <a:latin typeface="Calibri"/>
                        </a:rPr>
                        <a:t> population)</a:t>
                      </a:r>
                      <a:endParaRPr lang="en-US" sz="2000" b="1" i="0" u="none" strike="noStrike" dirty="0">
                        <a:solidFill>
                          <a:srgbClr val="FF0000"/>
                        </a:solidFill>
                        <a:latin typeface="Calibri"/>
                      </a:endParaRPr>
                    </a:p>
                  </a:txBody>
                  <a:tcPr marL="0" marR="0" marT="0" marB="0" anchor="b"/>
                </a:tc>
                <a:tc>
                  <a:txBody>
                    <a:bodyPr/>
                    <a:lstStyle/>
                    <a:p>
                      <a:pPr algn="r" fontAlgn="b"/>
                      <a:r>
                        <a:rPr lang="en-US" sz="2000" b="0" i="0" u="none" strike="noStrike" dirty="0">
                          <a:solidFill>
                            <a:srgbClr val="FF0000"/>
                          </a:solidFill>
                          <a:latin typeface="Calibri"/>
                        </a:rPr>
                        <a:t>78,500</a:t>
                      </a:r>
                    </a:p>
                  </a:txBody>
                  <a:tcPr marL="0" marR="0" marT="0" marB="0" anchor="b"/>
                </a:tc>
                <a:tc>
                  <a:txBody>
                    <a:bodyPr/>
                    <a:lstStyle/>
                    <a:p>
                      <a:pPr algn="r" fontAlgn="b"/>
                      <a:r>
                        <a:rPr lang="en-US" sz="2000" b="1" i="0" u="none" strike="noStrike" dirty="0">
                          <a:solidFill>
                            <a:srgbClr val="FF0000"/>
                          </a:solidFill>
                          <a:latin typeface="Calibri"/>
                        </a:rPr>
                        <a:t>17,059</a:t>
                      </a:r>
                    </a:p>
                  </a:txBody>
                  <a:tcPr marL="0" marR="0" marT="0" marB="0" anchor="b"/>
                </a:tc>
                <a:tc>
                  <a:txBody>
                    <a:bodyPr/>
                    <a:lstStyle/>
                    <a:p>
                      <a:pPr algn="r" fontAlgn="b"/>
                      <a:r>
                        <a:rPr lang="en-US" sz="2000" b="1" i="0" u="none" strike="noStrike" dirty="0">
                          <a:solidFill>
                            <a:srgbClr val="FF0000"/>
                          </a:solidFill>
                          <a:latin typeface="Calibri"/>
                        </a:rPr>
                        <a:t>70,725</a:t>
                      </a:r>
                    </a:p>
                  </a:txBody>
                  <a:tcPr marL="0" marR="0" marT="0" marB="0" anchor="b"/>
                </a:tc>
                <a:extLst>
                  <a:ext uri="{0D108BD9-81ED-4DB2-BD59-A6C34878D82A}">
                    <a16:rowId xmlns:a16="http://schemas.microsoft.com/office/drawing/2014/main" val="10016"/>
                  </a:ext>
                </a:extLst>
              </a:tr>
            </a:tbl>
          </a:graphicData>
        </a:graphic>
      </p:graphicFrame>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6" name="Rectangle 5"/>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27038"/>
            <a:ext cx="8229600" cy="944562"/>
          </a:xfrm>
        </p:spPr>
        <p:txBody>
          <a:bodyPr/>
          <a:lstStyle/>
          <a:p>
            <a:pPr eaLnBrk="1" hangingPunct="1"/>
            <a:r>
              <a:rPr lang="en-US" sz="3200" dirty="0">
                <a:solidFill>
                  <a:srgbClr val="C00000"/>
                </a:solidFill>
              </a:rPr>
              <a:t>Category wise Road Crash </a:t>
            </a:r>
            <a:r>
              <a:rPr lang="en-US" sz="3200" b="1" dirty="0">
                <a:solidFill>
                  <a:srgbClr val="C00000"/>
                </a:solidFill>
              </a:rPr>
              <a:t>deaths</a:t>
            </a:r>
            <a:r>
              <a:rPr lang="en-US" sz="3200" dirty="0">
                <a:solidFill>
                  <a:srgbClr val="C00000"/>
                </a:solidFill>
              </a:rPr>
              <a:t> </a:t>
            </a:r>
            <a:r>
              <a:rPr lang="en-US" sz="3200" b="1" dirty="0">
                <a:solidFill>
                  <a:srgbClr val="C00000"/>
                </a:solidFill>
              </a:rPr>
              <a:t>Victims</a:t>
            </a:r>
          </a:p>
        </p:txBody>
      </p:sp>
      <p:sp>
        <p:nvSpPr>
          <p:cNvPr id="4" name="Content Placeholder 2"/>
          <p:cNvSpPr>
            <a:spLocks noGrp="1"/>
          </p:cNvSpPr>
          <p:nvPr>
            <p:ph idx="1"/>
          </p:nvPr>
        </p:nvSpPr>
        <p:spPr>
          <a:xfrm>
            <a:off x="457200" y="1371600"/>
            <a:ext cx="8229600" cy="5105400"/>
          </a:xfrm>
        </p:spPr>
        <p:txBody>
          <a:bodyPr rtlCol="0">
            <a:noAutofit/>
          </a:bodyPr>
          <a:lstStyle/>
          <a:p>
            <a:pPr eaLnBrk="1" fontAlgn="auto" hangingPunct="1">
              <a:spcAft>
                <a:spcPts val="0"/>
              </a:spcAft>
              <a:buFont typeface="Arial" charset="0"/>
              <a:buNone/>
              <a:defRPr/>
            </a:pPr>
            <a:r>
              <a:rPr lang="en-US" sz="2800" dirty="0">
                <a:solidFill>
                  <a:srgbClr val="FF0000"/>
                </a:solidFill>
              </a:rPr>
              <a:t>Two Wheeler Driver/ rider</a:t>
            </a:r>
            <a:r>
              <a:rPr lang="en-US" sz="2800" dirty="0"/>
              <a:t>:	</a:t>
            </a:r>
            <a:r>
              <a:rPr lang="en-US" sz="2800" b="1" dirty="0">
                <a:solidFill>
                  <a:srgbClr val="FF0000"/>
                </a:solidFill>
              </a:rPr>
              <a:t>43,540	</a:t>
            </a:r>
            <a:r>
              <a:rPr lang="en-US" sz="2800" dirty="0"/>
              <a:t>(</a:t>
            </a:r>
            <a:r>
              <a:rPr lang="en-US" sz="2800" b="1" dirty="0"/>
              <a:t>29</a:t>
            </a:r>
            <a:r>
              <a:rPr lang="en-US" sz="2800" dirty="0"/>
              <a:t>.3%)</a:t>
            </a:r>
          </a:p>
          <a:p>
            <a:pPr eaLnBrk="1" fontAlgn="auto" hangingPunct="1">
              <a:spcAft>
                <a:spcPts val="0"/>
              </a:spcAft>
              <a:buFont typeface="Arial" charset="0"/>
              <a:buNone/>
              <a:defRPr/>
            </a:pPr>
            <a:r>
              <a:rPr lang="en-US" sz="2800" dirty="0"/>
              <a:t>Truck /Lorry :			28,910 	(19.4%)</a:t>
            </a:r>
          </a:p>
          <a:p>
            <a:pPr eaLnBrk="1" fontAlgn="auto" hangingPunct="1">
              <a:spcAft>
                <a:spcPts val="0"/>
              </a:spcAft>
              <a:buFont typeface="Arial" charset="0"/>
              <a:buNone/>
              <a:defRPr/>
            </a:pPr>
            <a:r>
              <a:rPr lang="en-US" sz="2800" dirty="0"/>
              <a:t>Car &amp; Jeep:				</a:t>
            </a:r>
            <a:r>
              <a:rPr lang="en-US" sz="2800" dirty="0">
                <a:solidFill>
                  <a:srgbClr val="FF0000"/>
                </a:solidFill>
              </a:rPr>
              <a:t>24,272</a:t>
            </a:r>
            <a:r>
              <a:rPr lang="en-US" sz="2800" dirty="0"/>
              <a:t> 	(16.3%)</a:t>
            </a:r>
          </a:p>
          <a:p>
            <a:pPr eaLnBrk="1" fontAlgn="auto" hangingPunct="1">
              <a:spcAft>
                <a:spcPts val="0"/>
              </a:spcAft>
              <a:buFont typeface="Arial" charset="0"/>
              <a:buNone/>
              <a:defRPr/>
            </a:pPr>
            <a:r>
              <a:rPr lang="en-US" sz="2800" dirty="0"/>
              <a:t>SUV/ Station Wagon:		6,096 		(4.1%)</a:t>
            </a:r>
          </a:p>
          <a:p>
            <a:pPr eaLnBrk="1" fontAlgn="auto" hangingPunct="1">
              <a:spcAft>
                <a:spcPts val="0"/>
              </a:spcAft>
              <a:buFont typeface="Arial" charset="0"/>
              <a:buNone/>
              <a:defRPr/>
            </a:pPr>
            <a:r>
              <a:rPr lang="en-US" sz="2800" dirty="0"/>
              <a:t>Bus:					12,408 	(8.3%)</a:t>
            </a:r>
          </a:p>
          <a:p>
            <a:pPr eaLnBrk="1" fontAlgn="auto" hangingPunct="1">
              <a:spcAft>
                <a:spcPts val="0"/>
              </a:spcAft>
              <a:buFont typeface="Arial" charset="0"/>
              <a:buNone/>
              <a:defRPr/>
            </a:pPr>
            <a:r>
              <a:rPr lang="en-US" sz="2800" dirty="0"/>
              <a:t>Auto-Rickshaw/ Three-Wheeler:6,915 	(4.7%)</a:t>
            </a:r>
          </a:p>
          <a:p>
            <a:pPr eaLnBrk="1" fontAlgn="auto" hangingPunct="1">
              <a:spcAft>
                <a:spcPts val="0"/>
              </a:spcAft>
              <a:buFont typeface="Arial" charset="0"/>
              <a:buNone/>
              <a:defRPr/>
            </a:pPr>
            <a:r>
              <a:rPr lang="en-US" sz="2800" dirty="0">
                <a:solidFill>
                  <a:srgbClr val="FF0000"/>
                </a:solidFill>
              </a:rPr>
              <a:t>Pedestrian, Cyclist &amp; NMT</a:t>
            </a:r>
            <a:r>
              <a:rPr lang="en-US" sz="2800" dirty="0"/>
              <a:t>:	</a:t>
            </a:r>
            <a:r>
              <a:rPr lang="en-US" sz="2800" dirty="0">
                <a:solidFill>
                  <a:srgbClr val="FF0000"/>
                </a:solidFill>
              </a:rPr>
              <a:t>10,926</a:t>
            </a:r>
            <a:r>
              <a:rPr lang="en-US" sz="2800" dirty="0"/>
              <a:t> 	(7.3%)</a:t>
            </a:r>
          </a:p>
          <a:p>
            <a:pPr eaLnBrk="1" fontAlgn="auto" hangingPunct="1">
              <a:spcAft>
                <a:spcPts val="0"/>
              </a:spcAft>
              <a:buFont typeface="Arial" charset="0"/>
              <a:buNone/>
              <a:defRPr/>
            </a:pPr>
            <a:r>
              <a:rPr lang="en-US" sz="2800" dirty="0"/>
              <a:t>Tractor:				5,483		(3.7%</a:t>
            </a:r>
          </a:p>
          <a:p>
            <a:pPr eaLnBrk="1" fontAlgn="auto" hangingPunct="1">
              <a:spcAft>
                <a:spcPts val="0"/>
              </a:spcAft>
              <a:buFont typeface="Arial" charset="0"/>
              <a:buNone/>
              <a:defRPr/>
            </a:pPr>
            <a:r>
              <a:rPr lang="en-US" sz="2800" u="sng" dirty="0"/>
              <a:t>Other Motor vehicles:		10,157 	(11.1%)</a:t>
            </a:r>
          </a:p>
          <a:p>
            <a:pPr eaLnBrk="1" fontAlgn="auto" hangingPunct="1">
              <a:spcAft>
                <a:spcPts val="0"/>
              </a:spcAft>
              <a:buFont typeface="Arial" charset="0"/>
              <a:buNone/>
              <a:defRPr/>
            </a:pPr>
            <a:r>
              <a:rPr lang="en-US" sz="2800" b="1" dirty="0">
                <a:solidFill>
                  <a:srgbClr val="FF0000"/>
                </a:solidFill>
              </a:rPr>
              <a:t>TOTAL FATALITIES:</a:t>
            </a:r>
            <a:r>
              <a:rPr lang="en-US" sz="2800" dirty="0"/>
              <a:t>			</a:t>
            </a:r>
            <a:r>
              <a:rPr lang="en-US" sz="2800" b="1" dirty="0">
                <a:solidFill>
                  <a:srgbClr val="FF0000"/>
                </a:solidFill>
              </a:rPr>
              <a:t>148,707</a:t>
            </a:r>
          </a:p>
        </p:txBody>
      </p:sp>
      <p:sp>
        <p:nvSpPr>
          <p:cNvPr id="5" name="Rectangle 4"/>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6" name="Rectangle 5"/>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 name="Title 1"/>
          <p:cNvSpPr>
            <a:spLocks noGrp="1"/>
          </p:cNvSpPr>
          <p:nvPr>
            <p:ph type="title"/>
          </p:nvPr>
        </p:nvSpPr>
        <p:spPr>
          <a:xfrm>
            <a:off x="457200" y="579438"/>
            <a:ext cx="8229600" cy="487362"/>
          </a:xfrm>
        </p:spPr>
        <p:txBody>
          <a:bodyPr/>
          <a:lstStyle/>
          <a:p>
            <a:r>
              <a:rPr lang="en-US" sz="3200" dirty="0">
                <a:solidFill>
                  <a:srgbClr val="C00000"/>
                </a:solidFill>
              </a:rPr>
              <a:t>Lead </a:t>
            </a:r>
            <a:r>
              <a:rPr lang="en-US" sz="3200" b="1" dirty="0">
                <a:solidFill>
                  <a:srgbClr val="C00000"/>
                </a:solidFill>
              </a:rPr>
              <a:t>causes</a:t>
            </a:r>
            <a:r>
              <a:rPr lang="en-US" sz="3200" dirty="0">
                <a:solidFill>
                  <a:srgbClr val="C00000"/>
                </a:solidFill>
              </a:rPr>
              <a:t> of road crash deaths in India</a:t>
            </a:r>
          </a:p>
        </p:txBody>
      </p:sp>
      <p:graphicFrame>
        <p:nvGraphicFramePr>
          <p:cNvPr id="12" name="Content Placeholder 11"/>
          <p:cNvGraphicFramePr>
            <a:graphicFrameLocks noGrp="1"/>
          </p:cNvGraphicFramePr>
          <p:nvPr>
            <p:ph sz="half" idx="2"/>
          </p:nvPr>
        </p:nvGraphicFramePr>
        <p:xfrm>
          <a:off x="304800" y="1302494"/>
          <a:ext cx="8534401" cy="4793506"/>
        </p:xfrm>
        <a:graphic>
          <a:graphicData uri="http://schemas.openxmlformats.org/drawingml/2006/table">
            <a:tbl>
              <a:tblPr firstRow="1" bandRow="1">
                <a:tableStyleId>{5C22544A-7EE6-4342-B048-85BDC9FD1C3A}</a:tableStyleId>
              </a:tblPr>
              <a:tblGrid>
                <a:gridCol w="5503492">
                  <a:extLst>
                    <a:ext uri="{9D8B030D-6E8A-4147-A177-3AD203B41FA5}">
                      <a16:colId xmlns:a16="http://schemas.microsoft.com/office/drawing/2014/main" val="20000"/>
                    </a:ext>
                  </a:extLst>
                </a:gridCol>
                <a:gridCol w="1840063">
                  <a:extLst>
                    <a:ext uri="{9D8B030D-6E8A-4147-A177-3AD203B41FA5}">
                      <a16:colId xmlns:a16="http://schemas.microsoft.com/office/drawing/2014/main" val="20001"/>
                    </a:ext>
                  </a:extLst>
                </a:gridCol>
                <a:gridCol w="1190846">
                  <a:extLst>
                    <a:ext uri="{9D8B030D-6E8A-4147-A177-3AD203B41FA5}">
                      <a16:colId xmlns:a16="http://schemas.microsoft.com/office/drawing/2014/main" val="20002"/>
                    </a:ext>
                  </a:extLst>
                </a:gridCol>
              </a:tblGrid>
              <a:tr h="457199">
                <a:tc>
                  <a:txBody>
                    <a:bodyPr/>
                    <a:lstStyle/>
                    <a:p>
                      <a:r>
                        <a:rPr lang="en-US" sz="2200" dirty="0"/>
                        <a:t>CAUSE</a:t>
                      </a:r>
                    </a:p>
                  </a:txBody>
                  <a:tcPr/>
                </a:tc>
                <a:tc>
                  <a:txBody>
                    <a:bodyPr/>
                    <a:lstStyle/>
                    <a:p>
                      <a:pPr algn="r"/>
                      <a:r>
                        <a:rPr lang="en-US" sz="2200" dirty="0"/>
                        <a:t>ROAD DEATHS</a:t>
                      </a:r>
                    </a:p>
                  </a:txBody>
                  <a:tcPr/>
                </a:tc>
                <a:tc>
                  <a:txBody>
                    <a:bodyPr/>
                    <a:lstStyle/>
                    <a:p>
                      <a:pPr algn="r"/>
                      <a:r>
                        <a:rPr lang="en-US" sz="2200" dirty="0"/>
                        <a:t>INJURED</a:t>
                      </a:r>
                    </a:p>
                  </a:txBody>
                  <a:tcPr/>
                </a:tc>
                <a:extLst>
                  <a:ext uri="{0D108BD9-81ED-4DB2-BD59-A6C34878D82A}">
                    <a16:rowId xmlns:a16="http://schemas.microsoft.com/office/drawing/2014/main" val="10000"/>
                  </a:ext>
                </a:extLst>
              </a:tr>
              <a:tr h="434868">
                <a:tc>
                  <a:txBody>
                    <a:bodyPr/>
                    <a:lstStyle/>
                    <a:p>
                      <a:pPr algn="l" fontAlgn="b"/>
                      <a:r>
                        <a:rPr lang="en-US" sz="2200" b="1" i="0" u="none" strike="noStrike" dirty="0">
                          <a:solidFill>
                            <a:srgbClr val="FF0000"/>
                          </a:solidFill>
                          <a:latin typeface="Calibri"/>
                        </a:rPr>
                        <a:t>Speeding</a:t>
                      </a:r>
                    </a:p>
                  </a:txBody>
                  <a:tcPr marL="0" marR="0" marT="0" marB="0" anchor="b"/>
                </a:tc>
                <a:tc>
                  <a:txBody>
                    <a:bodyPr/>
                    <a:lstStyle/>
                    <a:p>
                      <a:pPr algn="r" fontAlgn="b"/>
                      <a:r>
                        <a:rPr lang="en-US" sz="2200" b="1" i="0" u="none" strike="noStrike" dirty="0">
                          <a:solidFill>
                            <a:srgbClr val="FF0000"/>
                          </a:solidFill>
                          <a:latin typeface="Calibri"/>
                        </a:rPr>
                        <a:t>60,969 (43.7%)</a:t>
                      </a:r>
                    </a:p>
                  </a:txBody>
                  <a:tcPr marL="0" marR="0" marT="0" marB="0" anchor="b"/>
                </a:tc>
                <a:tc>
                  <a:txBody>
                    <a:bodyPr/>
                    <a:lstStyle/>
                    <a:p>
                      <a:pPr algn="r" fontAlgn="b"/>
                      <a:r>
                        <a:rPr lang="en-US" sz="2200" b="0" i="0" u="none" strike="noStrike" dirty="0">
                          <a:solidFill>
                            <a:srgbClr val="FF0000"/>
                          </a:solidFill>
                          <a:latin typeface="Calibri"/>
                        </a:rPr>
                        <a:t>292,882</a:t>
                      </a:r>
                    </a:p>
                  </a:txBody>
                  <a:tcPr marL="0" marR="0" marT="0" marB="0" anchor="b"/>
                </a:tc>
                <a:extLst>
                  <a:ext uri="{0D108BD9-81ED-4DB2-BD59-A6C34878D82A}">
                    <a16:rowId xmlns:a16="http://schemas.microsoft.com/office/drawing/2014/main" val="10001"/>
                  </a:ext>
                </a:extLst>
              </a:tr>
              <a:tr h="438423">
                <a:tc>
                  <a:txBody>
                    <a:bodyPr/>
                    <a:lstStyle/>
                    <a:p>
                      <a:pPr algn="l" fontAlgn="b"/>
                      <a:r>
                        <a:rPr lang="en-US" sz="2200" b="1" i="0" u="none" strike="noStrike" dirty="0">
                          <a:solidFill>
                            <a:srgbClr val="FF0000"/>
                          </a:solidFill>
                          <a:latin typeface="Calibri"/>
                        </a:rPr>
                        <a:t>Dangerous </a:t>
                      </a:r>
                      <a:r>
                        <a:rPr lang="en-US" sz="2200" b="0" i="0" u="none" strike="noStrike" dirty="0">
                          <a:solidFill>
                            <a:srgbClr val="FF0000"/>
                          </a:solidFill>
                          <a:latin typeface="Calibri"/>
                        </a:rPr>
                        <a:t>Driving</a:t>
                      </a:r>
                    </a:p>
                  </a:txBody>
                  <a:tcPr marL="0" marR="0" marT="0" marB="0" anchor="b"/>
                </a:tc>
                <a:tc>
                  <a:txBody>
                    <a:bodyPr/>
                    <a:lstStyle/>
                    <a:p>
                      <a:pPr algn="r" fontAlgn="b"/>
                      <a:r>
                        <a:rPr lang="en-US" sz="2200" b="0" i="0" u="none" strike="noStrike" dirty="0">
                          <a:solidFill>
                            <a:srgbClr val="FF0000"/>
                          </a:solidFill>
                          <a:latin typeface="Calibri"/>
                        </a:rPr>
                        <a:t>48,093 (31.4%)</a:t>
                      </a:r>
                    </a:p>
                  </a:txBody>
                  <a:tcPr marL="0" marR="0" marT="0" marB="0" anchor="b"/>
                </a:tc>
                <a:tc>
                  <a:txBody>
                    <a:bodyPr/>
                    <a:lstStyle/>
                    <a:p>
                      <a:pPr algn="r" fontAlgn="b"/>
                      <a:r>
                        <a:rPr lang="en-US" sz="2200" b="0" i="0" u="none" strike="noStrike" dirty="0">
                          <a:solidFill>
                            <a:srgbClr val="FF0000"/>
                          </a:solidFill>
                          <a:latin typeface="Calibri"/>
                        </a:rPr>
                        <a:t>146,059</a:t>
                      </a:r>
                    </a:p>
                  </a:txBody>
                  <a:tcPr marL="0" marR="0" marT="0" marB="0" anchor="b"/>
                </a:tc>
                <a:extLst>
                  <a:ext uri="{0D108BD9-81ED-4DB2-BD59-A6C34878D82A}">
                    <a16:rowId xmlns:a16="http://schemas.microsoft.com/office/drawing/2014/main" val="10002"/>
                  </a:ext>
                </a:extLst>
              </a:tr>
              <a:tr h="406868">
                <a:tc>
                  <a:txBody>
                    <a:bodyPr/>
                    <a:lstStyle/>
                    <a:p>
                      <a:pPr algn="l" fontAlgn="b"/>
                      <a:r>
                        <a:rPr lang="en-US" sz="2200" b="0" i="0" u="none" strike="noStrike" dirty="0">
                          <a:solidFill>
                            <a:schemeClr val="tx1"/>
                          </a:solidFill>
                          <a:latin typeface="Calibri"/>
                        </a:rPr>
                        <a:t>Driving under influence of </a:t>
                      </a:r>
                      <a:r>
                        <a:rPr lang="en-US" sz="2200" b="1" i="0" u="none" strike="noStrike" dirty="0">
                          <a:solidFill>
                            <a:schemeClr val="tx1"/>
                          </a:solidFill>
                          <a:latin typeface="Calibri"/>
                        </a:rPr>
                        <a:t>Alcohol</a:t>
                      </a:r>
                      <a:r>
                        <a:rPr lang="en-US" sz="2200" b="0" i="0" u="none" strike="noStrike" dirty="0">
                          <a:solidFill>
                            <a:schemeClr val="tx1"/>
                          </a:solidFill>
                          <a:latin typeface="Calibri"/>
                        </a:rPr>
                        <a:t>/ Drugs</a:t>
                      </a:r>
                    </a:p>
                  </a:txBody>
                  <a:tcPr marL="0" marR="0" marT="0" marB="0" anchor="b"/>
                </a:tc>
                <a:tc>
                  <a:txBody>
                    <a:bodyPr/>
                    <a:lstStyle/>
                    <a:p>
                      <a:pPr algn="r" fontAlgn="b"/>
                      <a:r>
                        <a:rPr lang="en-US" sz="2200" b="0" i="0" u="none" strike="noStrike" dirty="0">
                          <a:solidFill>
                            <a:schemeClr val="tx1"/>
                          </a:solidFill>
                          <a:latin typeface="Calibri"/>
                        </a:rPr>
                        <a:t>2,988</a:t>
                      </a:r>
                    </a:p>
                  </a:txBody>
                  <a:tcPr marL="0" marR="0" marT="0" marB="0" anchor="b"/>
                </a:tc>
                <a:tc>
                  <a:txBody>
                    <a:bodyPr/>
                    <a:lstStyle/>
                    <a:p>
                      <a:pPr algn="r" fontAlgn="b"/>
                      <a:r>
                        <a:rPr lang="en-US" sz="2200" b="0" i="0" u="none" strike="noStrike" dirty="0">
                          <a:solidFill>
                            <a:schemeClr val="tx1"/>
                          </a:solidFill>
                          <a:latin typeface="Calibri"/>
                        </a:rPr>
                        <a:t>7,061</a:t>
                      </a:r>
                    </a:p>
                  </a:txBody>
                  <a:tcPr marL="0" marR="0" marT="0" marB="0" anchor="b"/>
                </a:tc>
                <a:extLst>
                  <a:ext uri="{0D108BD9-81ED-4DB2-BD59-A6C34878D82A}">
                    <a16:rowId xmlns:a16="http://schemas.microsoft.com/office/drawing/2014/main" val="10003"/>
                  </a:ext>
                </a:extLst>
              </a:tr>
              <a:tr h="304800">
                <a:tc>
                  <a:txBody>
                    <a:bodyPr/>
                    <a:lstStyle/>
                    <a:p>
                      <a:pPr algn="l" fontAlgn="b"/>
                      <a:r>
                        <a:rPr lang="en-US" sz="2200" b="0" i="0" u="none" strike="noStrike" dirty="0">
                          <a:solidFill>
                            <a:schemeClr val="tx1"/>
                          </a:solidFill>
                          <a:latin typeface="Calibri"/>
                        </a:rPr>
                        <a:t>Weather conditions</a:t>
                      </a:r>
                    </a:p>
                  </a:txBody>
                  <a:tcPr marL="0" marR="0" marT="0" marB="0" anchor="b"/>
                </a:tc>
                <a:tc>
                  <a:txBody>
                    <a:bodyPr/>
                    <a:lstStyle/>
                    <a:p>
                      <a:pPr algn="r" fontAlgn="b"/>
                      <a:r>
                        <a:rPr lang="en-US" sz="2200" b="0" i="0" u="none" strike="noStrike" dirty="0">
                          <a:solidFill>
                            <a:schemeClr val="tx1"/>
                          </a:solidFill>
                          <a:latin typeface="Calibri"/>
                        </a:rPr>
                        <a:t>6,191</a:t>
                      </a:r>
                    </a:p>
                  </a:txBody>
                  <a:tcPr marL="0" marR="0" marT="0" marB="0" anchor="b"/>
                </a:tc>
                <a:tc>
                  <a:txBody>
                    <a:bodyPr/>
                    <a:lstStyle/>
                    <a:p>
                      <a:pPr algn="r" fontAlgn="b"/>
                      <a:r>
                        <a:rPr lang="en-US" sz="2200" b="0" i="0" u="none" strike="noStrike" dirty="0">
                          <a:solidFill>
                            <a:schemeClr val="tx1"/>
                          </a:solidFill>
                          <a:latin typeface="Calibri"/>
                        </a:rPr>
                        <a:t>17,235</a:t>
                      </a:r>
                    </a:p>
                  </a:txBody>
                  <a:tcPr marL="0" marR="0" marT="0" marB="0" anchor="b"/>
                </a:tc>
                <a:extLst>
                  <a:ext uri="{0D108BD9-81ED-4DB2-BD59-A6C34878D82A}">
                    <a16:rowId xmlns:a16="http://schemas.microsoft.com/office/drawing/2014/main" val="10004"/>
                  </a:ext>
                </a:extLst>
              </a:tr>
              <a:tr h="381000">
                <a:tc>
                  <a:txBody>
                    <a:bodyPr/>
                    <a:lstStyle/>
                    <a:p>
                      <a:pPr algn="l" fontAlgn="b"/>
                      <a:r>
                        <a:rPr lang="en-US" sz="2200" b="0" i="0" u="none" strike="noStrike" dirty="0">
                          <a:solidFill>
                            <a:schemeClr val="tx1"/>
                          </a:solidFill>
                          <a:latin typeface="Calibri"/>
                        </a:rPr>
                        <a:t>Mechanical </a:t>
                      </a:r>
                      <a:r>
                        <a:rPr lang="en-US" sz="2200" b="0" i="0" u="none" strike="noStrike" dirty="0">
                          <a:solidFill>
                            <a:srgbClr val="FF0000"/>
                          </a:solidFill>
                          <a:latin typeface="Calibri"/>
                        </a:rPr>
                        <a:t>defect in Vehicle</a:t>
                      </a:r>
                    </a:p>
                  </a:txBody>
                  <a:tcPr marL="0" marR="0" marT="0" marB="0" anchor="b"/>
                </a:tc>
                <a:tc>
                  <a:txBody>
                    <a:bodyPr/>
                    <a:lstStyle/>
                    <a:p>
                      <a:pPr algn="r" fontAlgn="b"/>
                      <a:r>
                        <a:rPr lang="en-US" sz="2200" b="0" i="0" u="none" strike="noStrike" dirty="0">
                          <a:solidFill>
                            <a:schemeClr val="tx1"/>
                          </a:solidFill>
                          <a:latin typeface="Calibri"/>
                        </a:rPr>
                        <a:t>4,551</a:t>
                      </a:r>
                    </a:p>
                  </a:txBody>
                  <a:tcPr marL="0" marR="0" marT="0" marB="0" anchor="b"/>
                </a:tc>
                <a:tc>
                  <a:txBody>
                    <a:bodyPr/>
                    <a:lstStyle/>
                    <a:p>
                      <a:pPr algn="r" fontAlgn="b"/>
                      <a:r>
                        <a:rPr lang="en-US" sz="2200" b="0" i="0" u="none" strike="noStrike" dirty="0">
                          <a:solidFill>
                            <a:schemeClr val="tx1"/>
                          </a:solidFill>
                          <a:latin typeface="Calibri"/>
                        </a:rPr>
                        <a:t>13,444</a:t>
                      </a:r>
                    </a:p>
                  </a:txBody>
                  <a:tcPr marL="0" marR="0" marT="0" marB="0" anchor="b"/>
                </a:tc>
                <a:extLst>
                  <a:ext uri="{0D108BD9-81ED-4DB2-BD59-A6C34878D82A}">
                    <a16:rowId xmlns:a16="http://schemas.microsoft.com/office/drawing/2014/main" val="10005"/>
                  </a:ext>
                </a:extLst>
              </a:tr>
              <a:tr h="304800">
                <a:tc>
                  <a:txBody>
                    <a:bodyPr/>
                    <a:lstStyle/>
                    <a:p>
                      <a:pPr algn="l" fontAlgn="b"/>
                      <a:r>
                        <a:rPr lang="en-US" sz="2000" b="0" i="0" u="none" strike="noStrike" dirty="0">
                          <a:solidFill>
                            <a:schemeClr val="tx1"/>
                          </a:solidFill>
                          <a:latin typeface="Calibri"/>
                        </a:rPr>
                        <a:t>Vehicles parked on road shoulders</a:t>
                      </a:r>
                    </a:p>
                  </a:txBody>
                  <a:tcPr marL="0" marR="0" marT="0" marB="0" anchor="b"/>
                </a:tc>
                <a:tc>
                  <a:txBody>
                    <a:bodyPr/>
                    <a:lstStyle/>
                    <a:p>
                      <a:pPr algn="r" fontAlgn="b"/>
                      <a:r>
                        <a:rPr lang="en-US" sz="2000" b="0" i="0" u="none" strike="noStrike" dirty="0">
                          <a:solidFill>
                            <a:schemeClr val="tx1"/>
                          </a:solidFill>
                          <a:latin typeface="Calibri"/>
                        </a:rPr>
                        <a:t>1,663</a:t>
                      </a:r>
                    </a:p>
                  </a:txBody>
                  <a:tcPr marL="0" marR="0" marT="0" marB="0" anchor="b"/>
                </a:tc>
                <a:tc>
                  <a:txBody>
                    <a:bodyPr/>
                    <a:lstStyle/>
                    <a:p>
                      <a:pPr algn="r" fontAlgn="b"/>
                      <a:r>
                        <a:rPr lang="en-US" sz="2000" b="0" i="0" u="none" strike="noStrike" dirty="0">
                          <a:solidFill>
                            <a:schemeClr val="tx1"/>
                          </a:solidFill>
                          <a:latin typeface="Calibri"/>
                        </a:rPr>
                        <a:t>4,012</a:t>
                      </a:r>
                    </a:p>
                  </a:txBody>
                  <a:tcPr marL="0" marR="0" marT="0" marB="0" anchor="b"/>
                </a:tc>
                <a:extLst>
                  <a:ext uri="{0D108BD9-81ED-4DB2-BD59-A6C34878D82A}">
                    <a16:rowId xmlns:a16="http://schemas.microsoft.com/office/drawing/2014/main" val="10006"/>
                  </a:ext>
                </a:extLst>
              </a:tr>
              <a:tr h="381000">
                <a:tc>
                  <a:txBody>
                    <a:bodyPr/>
                    <a:lstStyle/>
                    <a:p>
                      <a:pPr algn="l" fontAlgn="b"/>
                      <a:r>
                        <a:rPr lang="en-US" sz="2000" b="0" i="0" u="none" strike="noStrike" dirty="0">
                          <a:solidFill>
                            <a:schemeClr val="tx1"/>
                          </a:solidFill>
                          <a:latin typeface="Calibri"/>
                        </a:rPr>
                        <a:t>Defect</a:t>
                      </a:r>
                      <a:r>
                        <a:rPr lang="en-US" sz="2000" b="0" i="0" u="none" strike="noStrike" baseline="0" dirty="0">
                          <a:solidFill>
                            <a:schemeClr val="tx1"/>
                          </a:solidFill>
                          <a:latin typeface="Calibri"/>
                        </a:rPr>
                        <a:t> in </a:t>
                      </a:r>
                      <a:r>
                        <a:rPr lang="en-US" sz="2000" b="0" i="0" u="none" strike="noStrike" baseline="0" dirty="0">
                          <a:solidFill>
                            <a:srgbClr val="FF0000"/>
                          </a:solidFill>
                          <a:latin typeface="Calibri"/>
                        </a:rPr>
                        <a:t>road conditions</a:t>
                      </a:r>
                      <a:r>
                        <a:rPr lang="en-US" sz="2000" b="0" i="0" u="none" strike="noStrike" baseline="0" dirty="0">
                          <a:solidFill>
                            <a:schemeClr val="tx1"/>
                          </a:solidFill>
                          <a:latin typeface="Calibri"/>
                        </a:rPr>
                        <a:t>/ Poor road infrastructure</a:t>
                      </a:r>
                      <a:endParaRPr lang="en-US" sz="2000" b="0" i="0" u="none" strike="noStrike" dirty="0">
                        <a:solidFill>
                          <a:schemeClr val="tx1"/>
                        </a:solidFill>
                        <a:latin typeface="Calibri"/>
                      </a:endParaRPr>
                    </a:p>
                  </a:txBody>
                  <a:tcPr marL="0" marR="0" marT="0" marB="0" anchor="b"/>
                </a:tc>
                <a:tc>
                  <a:txBody>
                    <a:bodyPr/>
                    <a:lstStyle/>
                    <a:p>
                      <a:pPr algn="r" fontAlgn="b"/>
                      <a:r>
                        <a:rPr lang="en-US" sz="2000" b="0" i="0" u="none" strike="noStrike" dirty="0">
                          <a:solidFill>
                            <a:schemeClr val="tx1"/>
                          </a:solidFill>
                          <a:latin typeface="Calibri"/>
                        </a:rPr>
                        <a:t>1,435</a:t>
                      </a:r>
                    </a:p>
                  </a:txBody>
                  <a:tcPr marL="0" marR="0" marT="0" marB="0" anchor="b"/>
                </a:tc>
                <a:tc>
                  <a:txBody>
                    <a:bodyPr/>
                    <a:lstStyle/>
                    <a:p>
                      <a:pPr algn="r" fontAlgn="b"/>
                      <a:r>
                        <a:rPr lang="en-US" sz="2000" b="0" i="0" u="none" strike="noStrike" dirty="0">
                          <a:solidFill>
                            <a:schemeClr val="tx1"/>
                          </a:solidFill>
                          <a:latin typeface="Calibri"/>
                        </a:rPr>
                        <a:t>4,325</a:t>
                      </a:r>
                    </a:p>
                  </a:txBody>
                  <a:tcPr marL="0" marR="0" marT="0" marB="0" anchor="b"/>
                </a:tc>
                <a:extLst>
                  <a:ext uri="{0D108BD9-81ED-4DB2-BD59-A6C34878D82A}">
                    <a16:rowId xmlns:a16="http://schemas.microsoft.com/office/drawing/2014/main" val="10007"/>
                  </a:ext>
                </a:extLst>
              </a:tr>
              <a:tr h="228600">
                <a:tc>
                  <a:txBody>
                    <a:bodyPr/>
                    <a:lstStyle/>
                    <a:p>
                      <a:pPr algn="l" fontAlgn="b"/>
                      <a:r>
                        <a:rPr lang="en-US" sz="2000" b="0" i="0" u="none" strike="noStrike" dirty="0">
                          <a:solidFill>
                            <a:schemeClr val="tx1"/>
                          </a:solidFill>
                          <a:latin typeface="Calibri"/>
                        </a:rPr>
                        <a:t>Physical </a:t>
                      </a:r>
                      <a:r>
                        <a:rPr lang="en-US" sz="2000" b="0" i="0" u="none" strike="noStrike" dirty="0">
                          <a:solidFill>
                            <a:srgbClr val="FF0000"/>
                          </a:solidFill>
                          <a:latin typeface="Calibri"/>
                        </a:rPr>
                        <a:t>fatigue</a:t>
                      </a:r>
                      <a:r>
                        <a:rPr lang="en-US" sz="2000" b="0" i="0" u="none" strike="noStrike" dirty="0">
                          <a:solidFill>
                            <a:schemeClr val="tx1"/>
                          </a:solidFill>
                          <a:latin typeface="Calibri"/>
                        </a:rPr>
                        <a:t> of drivers</a:t>
                      </a:r>
                    </a:p>
                  </a:txBody>
                  <a:tcPr marL="0" marR="0" marT="0" marB="0" anchor="b"/>
                </a:tc>
                <a:tc>
                  <a:txBody>
                    <a:bodyPr/>
                    <a:lstStyle/>
                    <a:p>
                      <a:pPr algn="r" fontAlgn="b"/>
                      <a:r>
                        <a:rPr lang="en-US" sz="2000" b="0" i="0" u="none" strike="noStrike" dirty="0">
                          <a:solidFill>
                            <a:schemeClr val="tx1"/>
                          </a:solidFill>
                          <a:latin typeface="Calibri"/>
                        </a:rPr>
                        <a:t>1,188</a:t>
                      </a:r>
                    </a:p>
                  </a:txBody>
                  <a:tcPr marL="0" marR="0" marT="0" marB="0" anchor="b"/>
                </a:tc>
                <a:tc>
                  <a:txBody>
                    <a:bodyPr/>
                    <a:lstStyle/>
                    <a:p>
                      <a:pPr algn="r" fontAlgn="b"/>
                      <a:r>
                        <a:rPr lang="en-US" sz="2000" b="0" i="0" u="none" strike="noStrike" dirty="0">
                          <a:solidFill>
                            <a:schemeClr val="tx1"/>
                          </a:solidFill>
                          <a:latin typeface="Calibri"/>
                        </a:rPr>
                        <a:t>3,273</a:t>
                      </a:r>
                    </a:p>
                  </a:txBody>
                  <a:tcPr marL="0" marR="0" marT="0" marB="0" anchor="b"/>
                </a:tc>
                <a:extLst>
                  <a:ext uri="{0D108BD9-81ED-4DB2-BD59-A6C34878D82A}">
                    <a16:rowId xmlns:a16="http://schemas.microsoft.com/office/drawing/2014/main" val="10008"/>
                  </a:ext>
                </a:extLst>
              </a:tr>
              <a:tr h="304800">
                <a:tc>
                  <a:txBody>
                    <a:bodyPr/>
                    <a:lstStyle/>
                    <a:p>
                      <a:pPr algn="l" fontAlgn="b"/>
                      <a:r>
                        <a:rPr lang="en-US" sz="2000" b="0" i="0" u="none" strike="noStrike" dirty="0">
                          <a:solidFill>
                            <a:srgbClr val="FF0000"/>
                          </a:solidFill>
                          <a:latin typeface="Calibri"/>
                        </a:rPr>
                        <a:t>Animal </a:t>
                      </a:r>
                      <a:r>
                        <a:rPr lang="en-US" sz="2000" b="0" i="0" u="none" strike="noStrike" dirty="0">
                          <a:solidFill>
                            <a:schemeClr val="tx1"/>
                          </a:solidFill>
                          <a:latin typeface="Calibri"/>
                        </a:rPr>
                        <a:t>crossing</a:t>
                      </a:r>
                    </a:p>
                  </a:txBody>
                  <a:tcPr marL="0" marR="0" marT="0" marB="0" anchor="b"/>
                </a:tc>
                <a:tc>
                  <a:txBody>
                    <a:bodyPr/>
                    <a:lstStyle/>
                    <a:p>
                      <a:pPr algn="r" fontAlgn="b"/>
                      <a:r>
                        <a:rPr lang="en-US" sz="2000" b="0" i="0" u="none" strike="noStrike" dirty="0">
                          <a:solidFill>
                            <a:schemeClr val="tx1"/>
                          </a:solidFill>
                          <a:latin typeface="Calibri"/>
                        </a:rPr>
                        <a:t>1,019</a:t>
                      </a:r>
                    </a:p>
                  </a:txBody>
                  <a:tcPr marL="0" marR="0" marT="0" marB="0" anchor="b"/>
                </a:tc>
                <a:tc>
                  <a:txBody>
                    <a:bodyPr/>
                    <a:lstStyle/>
                    <a:p>
                      <a:pPr algn="r" fontAlgn="b"/>
                      <a:r>
                        <a:rPr lang="en-US" sz="2000" b="0" i="0" u="none" strike="noStrike" dirty="0">
                          <a:solidFill>
                            <a:schemeClr val="tx1"/>
                          </a:solidFill>
                          <a:latin typeface="Calibri"/>
                        </a:rPr>
                        <a:t>2,292</a:t>
                      </a:r>
                    </a:p>
                  </a:txBody>
                  <a:tcPr marL="0" marR="0" marT="0" marB="0" anchor="b"/>
                </a:tc>
                <a:extLst>
                  <a:ext uri="{0D108BD9-81ED-4DB2-BD59-A6C34878D82A}">
                    <a16:rowId xmlns:a16="http://schemas.microsoft.com/office/drawing/2014/main" val="10009"/>
                  </a:ext>
                </a:extLst>
              </a:tr>
              <a:tr h="304800">
                <a:tc>
                  <a:txBody>
                    <a:bodyPr/>
                    <a:lstStyle/>
                    <a:p>
                      <a:pPr algn="l" fontAlgn="b"/>
                      <a:r>
                        <a:rPr lang="en-US" sz="2000" b="0" i="0" u="none" strike="noStrike" dirty="0">
                          <a:solidFill>
                            <a:schemeClr val="tx1"/>
                          </a:solidFill>
                          <a:latin typeface="Calibri"/>
                        </a:rPr>
                        <a:t>Other causes</a:t>
                      </a:r>
                    </a:p>
                  </a:txBody>
                  <a:tcPr marL="0" marR="0" marT="0" marB="0" anchor="b"/>
                </a:tc>
                <a:tc>
                  <a:txBody>
                    <a:bodyPr/>
                    <a:lstStyle/>
                    <a:p>
                      <a:pPr algn="r" fontAlgn="b"/>
                      <a:r>
                        <a:rPr lang="en-US" sz="2000" b="0" i="0" u="none" strike="noStrike" dirty="0">
                          <a:solidFill>
                            <a:schemeClr val="tx1"/>
                          </a:solidFill>
                          <a:latin typeface="Calibri"/>
                        </a:rPr>
                        <a:t>16,947</a:t>
                      </a:r>
                    </a:p>
                  </a:txBody>
                  <a:tcPr marL="0" marR="0" marT="0" marB="0" anchor="b"/>
                </a:tc>
                <a:tc>
                  <a:txBody>
                    <a:bodyPr/>
                    <a:lstStyle/>
                    <a:p>
                      <a:pPr algn="r" fontAlgn="b"/>
                      <a:r>
                        <a:rPr lang="en-US" sz="2000" b="0" i="0" u="none" strike="noStrike" dirty="0">
                          <a:solidFill>
                            <a:schemeClr val="tx1"/>
                          </a:solidFill>
                          <a:latin typeface="Calibri"/>
                        </a:rPr>
                        <a:t>56,259</a:t>
                      </a:r>
                    </a:p>
                  </a:txBody>
                  <a:tcPr marL="0" marR="0" marT="0" marB="0" anchor="b"/>
                </a:tc>
                <a:extLst>
                  <a:ext uri="{0D108BD9-81ED-4DB2-BD59-A6C34878D82A}">
                    <a16:rowId xmlns:a16="http://schemas.microsoft.com/office/drawing/2014/main" val="10010"/>
                  </a:ext>
                </a:extLst>
              </a:tr>
              <a:tr h="304800">
                <a:tc>
                  <a:txBody>
                    <a:bodyPr/>
                    <a:lstStyle/>
                    <a:p>
                      <a:pPr algn="l" fontAlgn="b"/>
                      <a:r>
                        <a:rPr lang="en-US" sz="2000" b="0" i="0" u="none" strike="noStrike" dirty="0">
                          <a:solidFill>
                            <a:schemeClr val="tx1"/>
                          </a:solidFill>
                          <a:latin typeface="Calibri"/>
                        </a:rPr>
                        <a:t>Causes not known</a:t>
                      </a:r>
                    </a:p>
                  </a:txBody>
                  <a:tcPr marL="0" marR="0" marT="0" marB="0" anchor="b"/>
                </a:tc>
                <a:tc>
                  <a:txBody>
                    <a:bodyPr/>
                    <a:lstStyle/>
                    <a:p>
                      <a:pPr algn="r" fontAlgn="b"/>
                      <a:r>
                        <a:rPr lang="en-US" sz="2000" b="0" i="0" u="none" strike="noStrike" dirty="0">
                          <a:solidFill>
                            <a:schemeClr val="tx1"/>
                          </a:solidFill>
                          <a:latin typeface="Calibri"/>
                        </a:rPr>
                        <a:t>3,663</a:t>
                      </a:r>
                    </a:p>
                  </a:txBody>
                  <a:tcPr marL="0" marR="0" marT="0" marB="0" anchor="b"/>
                </a:tc>
                <a:tc>
                  <a:txBody>
                    <a:bodyPr/>
                    <a:lstStyle/>
                    <a:p>
                      <a:pPr algn="r" fontAlgn="b"/>
                      <a:r>
                        <a:rPr lang="en-US" sz="2000" b="0" i="0" u="none" strike="noStrike" dirty="0">
                          <a:solidFill>
                            <a:schemeClr val="tx1"/>
                          </a:solidFill>
                          <a:latin typeface="Calibri"/>
                        </a:rPr>
                        <a:t>7,832</a:t>
                      </a:r>
                    </a:p>
                  </a:txBody>
                  <a:tcPr marL="0" marR="0" marT="0" marB="0" anchor="b"/>
                </a:tc>
                <a:extLst>
                  <a:ext uri="{0D108BD9-81ED-4DB2-BD59-A6C34878D82A}">
                    <a16:rowId xmlns:a16="http://schemas.microsoft.com/office/drawing/2014/main" val="10011"/>
                  </a:ext>
                </a:extLst>
              </a:tr>
              <a:tr h="434868">
                <a:tc>
                  <a:txBody>
                    <a:bodyPr/>
                    <a:lstStyle/>
                    <a:p>
                      <a:pPr algn="l" fontAlgn="b"/>
                      <a:r>
                        <a:rPr lang="en-US" sz="2200" b="0" i="0" u="none" strike="noStrike" dirty="0">
                          <a:solidFill>
                            <a:schemeClr val="tx1"/>
                          </a:solidFill>
                          <a:latin typeface="Calibri"/>
                        </a:rPr>
                        <a:t>TOTAL</a:t>
                      </a:r>
                    </a:p>
                  </a:txBody>
                  <a:tcPr marL="0" marR="0" marT="0" marB="0" anchor="b"/>
                </a:tc>
                <a:tc>
                  <a:txBody>
                    <a:bodyPr/>
                    <a:lstStyle/>
                    <a:p>
                      <a:pPr algn="r" fontAlgn="b"/>
                      <a:r>
                        <a:rPr lang="en-US" sz="2200" b="1" i="0" u="none" strike="noStrike" dirty="0">
                          <a:solidFill>
                            <a:schemeClr val="tx1"/>
                          </a:solidFill>
                          <a:latin typeface="Calibri"/>
                        </a:rPr>
                        <a:t>148,707</a:t>
                      </a:r>
                    </a:p>
                  </a:txBody>
                  <a:tcPr marL="0" marR="0" marT="0" marB="0" anchor="b"/>
                </a:tc>
                <a:tc>
                  <a:txBody>
                    <a:bodyPr/>
                    <a:lstStyle/>
                    <a:p>
                      <a:pPr algn="r" fontAlgn="b"/>
                      <a:r>
                        <a:rPr lang="en-US" sz="2200" b="1" i="0" u="none" strike="noStrike" dirty="0">
                          <a:solidFill>
                            <a:schemeClr val="tx1"/>
                          </a:solidFill>
                          <a:latin typeface="Calibri"/>
                        </a:rPr>
                        <a:t>464,674</a:t>
                      </a:r>
                    </a:p>
                  </a:txBody>
                  <a:tcPr marL="0" marR="0" marT="0" marB="0" anchor="b"/>
                </a:tc>
                <a:extLst>
                  <a:ext uri="{0D108BD9-81ED-4DB2-BD59-A6C34878D82A}">
                    <a16:rowId xmlns:a16="http://schemas.microsoft.com/office/drawing/2014/main" val="10012"/>
                  </a:ext>
                </a:extLst>
              </a:tr>
            </a:tbl>
          </a:graphicData>
        </a:graphic>
      </p:graphicFrame>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Title 1"/>
          <p:cNvSpPr txBox="1">
            <a:spLocks/>
          </p:cNvSpPr>
          <p:nvPr/>
        </p:nvSpPr>
        <p:spPr bwMode="auto">
          <a:xfrm>
            <a:off x="457200" y="6248400"/>
            <a:ext cx="7924800" cy="533400"/>
          </a:xfrm>
          <a:prstGeom prst="rect">
            <a:avLst/>
          </a:prstGeom>
          <a:noFill/>
          <a:ln w="9525">
            <a:noFill/>
            <a:miter lim="800000"/>
            <a:headEnd/>
            <a:tailEnd/>
          </a:ln>
        </p:spPr>
        <p:txBody>
          <a:bodyPr anchor="ctr"/>
          <a:lstStyle/>
          <a:p>
            <a:pPr eaLnBrk="0" hangingPunct="0">
              <a:defRPr/>
            </a:pPr>
            <a:r>
              <a:rPr lang="en-US" sz="2000" b="1" i="1" u="sng" dirty="0">
                <a:latin typeface="+mj-lt"/>
                <a:ea typeface="+mj-ea"/>
                <a:cs typeface="+mj-cs"/>
              </a:rPr>
              <a:t>Source</a:t>
            </a:r>
            <a:r>
              <a:rPr lang="en-US" sz="2000" i="1" dirty="0">
                <a:latin typeface="+mj-lt"/>
                <a:ea typeface="+mj-ea"/>
                <a:cs typeface="+mj-cs"/>
              </a:rPr>
              <a:t>: ADSI Report 2015, NCRB, </a:t>
            </a:r>
            <a:r>
              <a:rPr lang="en-US" sz="2000" i="1" dirty="0" err="1">
                <a:latin typeface="+mj-lt"/>
                <a:ea typeface="+mj-ea"/>
                <a:cs typeface="+mj-cs"/>
              </a:rPr>
              <a:t>MoHA</a:t>
            </a:r>
            <a:r>
              <a:rPr lang="en-US" sz="2000" i="1" dirty="0">
                <a:latin typeface="+mj-lt"/>
                <a:ea typeface="+mj-ea"/>
                <a:cs typeface="+mj-cs"/>
              </a:rPr>
              <a:t>, GOI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27037"/>
            <a:ext cx="8229600" cy="563563"/>
          </a:xfrm>
        </p:spPr>
        <p:txBody>
          <a:bodyPr/>
          <a:lstStyle/>
          <a:p>
            <a:r>
              <a:rPr lang="en-US" sz="3200" b="1" dirty="0">
                <a:solidFill>
                  <a:srgbClr val="C00000"/>
                </a:solidFill>
              </a:rPr>
              <a:t>Fault wise </a:t>
            </a:r>
            <a:r>
              <a:rPr lang="en-US" sz="3200" dirty="0">
                <a:solidFill>
                  <a:srgbClr val="C00000"/>
                </a:solidFill>
              </a:rPr>
              <a:t>road deaths &amp; injuries</a:t>
            </a:r>
          </a:p>
        </p:txBody>
      </p:sp>
      <p:graphicFrame>
        <p:nvGraphicFramePr>
          <p:cNvPr id="5" name="Content Placeholder 4"/>
          <p:cNvGraphicFramePr>
            <a:graphicFrameLocks noGrp="1"/>
          </p:cNvGraphicFramePr>
          <p:nvPr>
            <p:ph sz="half" idx="2"/>
          </p:nvPr>
        </p:nvGraphicFramePr>
        <p:xfrm>
          <a:off x="533401" y="1041399"/>
          <a:ext cx="8381998" cy="5809530"/>
        </p:xfrm>
        <a:graphic>
          <a:graphicData uri="http://schemas.openxmlformats.org/drawingml/2006/table">
            <a:tbl>
              <a:tblPr firstRow="1" bandRow="1">
                <a:tableStyleId>{5C22544A-7EE6-4342-B048-85BDC9FD1C3A}</a:tableStyleId>
              </a:tblPr>
              <a:tblGrid>
                <a:gridCol w="3921853">
                  <a:extLst>
                    <a:ext uri="{9D8B030D-6E8A-4147-A177-3AD203B41FA5}">
                      <a16:colId xmlns:a16="http://schemas.microsoft.com/office/drawing/2014/main" val="20000"/>
                    </a:ext>
                  </a:extLst>
                </a:gridCol>
                <a:gridCol w="1153486">
                  <a:extLst>
                    <a:ext uri="{9D8B030D-6E8A-4147-A177-3AD203B41FA5}">
                      <a16:colId xmlns:a16="http://schemas.microsoft.com/office/drawing/2014/main" val="20001"/>
                    </a:ext>
                  </a:extLst>
                </a:gridCol>
                <a:gridCol w="999688">
                  <a:extLst>
                    <a:ext uri="{9D8B030D-6E8A-4147-A177-3AD203B41FA5}">
                      <a16:colId xmlns:a16="http://schemas.microsoft.com/office/drawing/2014/main" val="20002"/>
                    </a:ext>
                  </a:extLst>
                </a:gridCol>
                <a:gridCol w="1230385">
                  <a:extLst>
                    <a:ext uri="{9D8B030D-6E8A-4147-A177-3AD203B41FA5}">
                      <a16:colId xmlns:a16="http://schemas.microsoft.com/office/drawing/2014/main" val="20003"/>
                    </a:ext>
                  </a:extLst>
                </a:gridCol>
                <a:gridCol w="1076586">
                  <a:extLst>
                    <a:ext uri="{9D8B030D-6E8A-4147-A177-3AD203B41FA5}">
                      <a16:colId xmlns:a16="http://schemas.microsoft.com/office/drawing/2014/main" val="20004"/>
                    </a:ext>
                  </a:extLst>
                </a:gridCol>
              </a:tblGrid>
              <a:tr h="704983">
                <a:tc>
                  <a:txBody>
                    <a:bodyPr/>
                    <a:lstStyle/>
                    <a:p>
                      <a:r>
                        <a:rPr lang="en-US" sz="2000" dirty="0"/>
                        <a:t>CAUSE</a:t>
                      </a:r>
                    </a:p>
                  </a:txBody>
                  <a:tcPr/>
                </a:tc>
                <a:tc>
                  <a:txBody>
                    <a:bodyPr/>
                    <a:lstStyle/>
                    <a:p>
                      <a:r>
                        <a:rPr lang="en-US" sz="2000" dirty="0"/>
                        <a:t>ROAD</a:t>
                      </a:r>
                      <a:r>
                        <a:rPr lang="en-US" sz="2000" baseline="0" dirty="0"/>
                        <a:t> DEATHS</a:t>
                      </a:r>
                      <a:endParaRPr lang="en-US" sz="2000" dirty="0"/>
                    </a:p>
                  </a:txBody>
                  <a:tcPr/>
                </a:tc>
                <a:tc>
                  <a:txBody>
                    <a:bodyPr/>
                    <a:lstStyle/>
                    <a:p>
                      <a:r>
                        <a:rPr lang="en-US" sz="2000" dirty="0"/>
                        <a:t>% SHARE</a:t>
                      </a:r>
                    </a:p>
                  </a:txBody>
                  <a:tcPr/>
                </a:tc>
                <a:tc>
                  <a:txBody>
                    <a:bodyPr/>
                    <a:lstStyle/>
                    <a:p>
                      <a:r>
                        <a:rPr lang="en-US" sz="2000" dirty="0"/>
                        <a:t>INJURIES</a:t>
                      </a:r>
                    </a:p>
                  </a:txBody>
                  <a:tcPr/>
                </a:tc>
                <a:tc>
                  <a:txBody>
                    <a:bodyPr/>
                    <a:lstStyle/>
                    <a:p>
                      <a:r>
                        <a:rPr lang="en-US" sz="2000" dirty="0"/>
                        <a:t>% SHARE</a:t>
                      </a:r>
                    </a:p>
                  </a:txBody>
                  <a:tcPr/>
                </a:tc>
                <a:extLst>
                  <a:ext uri="{0D108BD9-81ED-4DB2-BD59-A6C34878D82A}">
                    <a16:rowId xmlns:a16="http://schemas.microsoft.com/office/drawing/2014/main" val="10000"/>
                  </a:ext>
                </a:extLst>
              </a:tr>
              <a:tr h="367817">
                <a:tc>
                  <a:txBody>
                    <a:bodyPr/>
                    <a:lstStyle/>
                    <a:p>
                      <a:pPr algn="l" fontAlgn="b"/>
                      <a:r>
                        <a:rPr lang="en-US" sz="2400" b="1" i="0" u="none" strike="noStrike" dirty="0">
                          <a:solidFill>
                            <a:srgbClr val="FF0000"/>
                          </a:solidFill>
                          <a:latin typeface="Calibri"/>
                        </a:rPr>
                        <a:t>Drivers' fault</a:t>
                      </a:r>
                    </a:p>
                  </a:txBody>
                  <a:tcPr marL="0" marR="0" marT="0" marB="0" anchor="b"/>
                </a:tc>
                <a:tc>
                  <a:txBody>
                    <a:bodyPr/>
                    <a:lstStyle/>
                    <a:p>
                      <a:pPr algn="r" fontAlgn="b"/>
                      <a:r>
                        <a:rPr lang="en-US" sz="2400" b="1" i="0" u="none" strike="noStrike" dirty="0">
                          <a:solidFill>
                            <a:srgbClr val="FF0000"/>
                          </a:solidFill>
                          <a:latin typeface="Calibri"/>
                        </a:rPr>
                        <a:t>106,021</a:t>
                      </a:r>
                    </a:p>
                  </a:txBody>
                  <a:tcPr marL="0" marR="0" marT="0" marB="0" anchor="b"/>
                </a:tc>
                <a:tc>
                  <a:txBody>
                    <a:bodyPr/>
                    <a:lstStyle/>
                    <a:p>
                      <a:pPr algn="r" fontAlgn="b"/>
                      <a:r>
                        <a:rPr lang="en-US" sz="2400" b="1" i="0" u="none" strike="noStrike" dirty="0">
                          <a:solidFill>
                            <a:srgbClr val="FF0000"/>
                          </a:solidFill>
                          <a:latin typeface="Calibri"/>
                        </a:rPr>
                        <a:t>72.6</a:t>
                      </a:r>
                    </a:p>
                  </a:txBody>
                  <a:tcPr marL="0" marR="0" marT="0" marB="0" anchor="b"/>
                </a:tc>
                <a:tc>
                  <a:txBody>
                    <a:bodyPr/>
                    <a:lstStyle/>
                    <a:p>
                      <a:pPr algn="r" fontAlgn="b"/>
                      <a:r>
                        <a:rPr lang="en-US" sz="2000" b="0" i="0" u="none" strike="noStrike" dirty="0">
                          <a:solidFill>
                            <a:srgbClr val="000000"/>
                          </a:solidFill>
                          <a:latin typeface="Calibri"/>
                        </a:rPr>
                        <a:t>401,756</a:t>
                      </a:r>
                    </a:p>
                  </a:txBody>
                  <a:tcPr marL="0" marR="0" marT="0" marB="0" anchor="b"/>
                </a:tc>
                <a:tc>
                  <a:txBody>
                    <a:bodyPr/>
                    <a:lstStyle/>
                    <a:p>
                      <a:pPr algn="r" fontAlgn="b"/>
                      <a:r>
                        <a:rPr lang="en-US" sz="2000" b="0" i="0" u="none" strike="noStrike" dirty="0">
                          <a:solidFill>
                            <a:srgbClr val="000000"/>
                          </a:solidFill>
                          <a:latin typeface="Calibri"/>
                        </a:rPr>
                        <a:t>80.3</a:t>
                      </a:r>
                    </a:p>
                  </a:txBody>
                  <a:tcPr marL="0" marR="0" marT="0" marB="0" anchor="b"/>
                </a:tc>
                <a:extLst>
                  <a:ext uri="{0D108BD9-81ED-4DB2-BD59-A6C34878D82A}">
                    <a16:rowId xmlns:a16="http://schemas.microsoft.com/office/drawing/2014/main" val="10001"/>
                  </a:ext>
                </a:extLst>
              </a:tr>
              <a:tr h="363281">
                <a:tc>
                  <a:txBody>
                    <a:bodyPr/>
                    <a:lstStyle/>
                    <a:p>
                      <a:pPr algn="l" fontAlgn="b"/>
                      <a:r>
                        <a:rPr lang="en-US" sz="2000" b="1" i="0" u="none" strike="noStrike" dirty="0">
                          <a:solidFill>
                            <a:srgbClr val="000000"/>
                          </a:solidFill>
                          <a:latin typeface="Calibri"/>
                        </a:rPr>
                        <a:t>Other vehicle</a:t>
                      </a:r>
                      <a:r>
                        <a:rPr lang="en-US" sz="2000" b="0" i="0" u="none" strike="noStrike" dirty="0">
                          <a:solidFill>
                            <a:srgbClr val="000000"/>
                          </a:solidFill>
                          <a:latin typeface="Calibri"/>
                        </a:rPr>
                        <a:t> drivers' fault</a:t>
                      </a:r>
                    </a:p>
                  </a:txBody>
                  <a:tcPr marL="0" marR="0" marT="0" marB="0" anchor="b"/>
                </a:tc>
                <a:tc>
                  <a:txBody>
                    <a:bodyPr/>
                    <a:lstStyle/>
                    <a:p>
                      <a:pPr algn="r" fontAlgn="b"/>
                      <a:r>
                        <a:rPr lang="en-US" sz="2000" b="0" i="0" u="none" strike="noStrike" dirty="0">
                          <a:solidFill>
                            <a:srgbClr val="000000"/>
                          </a:solidFill>
                          <a:latin typeface="Calibri"/>
                        </a:rPr>
                        <a:t>6,961</a:t>
                      </a:r>
                    </a:p>
                  </a:txBody>
                  <a:tcPr marL="0" marR="0" marT="0" marB="0" anchor="b"/>
                </a:tc>
                <a:tc>
                  <a:txBody>
                    <a:bodyPr/>
                    <a:lstStyle/>
                    <a:p>
                      <a:pPr algn="r" fontAlgn="b"/>
                      <a:r>
                        <a:rPr lang="en-US" sz="2000" b="0" i="0" u="none" strike="noStrike" dirty="0">
                          <a:solidFill>
                            <a:srgbClr val="000000"/>
                          </a:solidFill>
                          <a:latin typeface="Calibri"/>
                        </a:rPr>
                        <a:t>4.8</a:t>
                      </a:r>
                    </a:p>
                  </a:txBody>
                  <a:tcPr marL="0" marR="0" marT="0" marB="0" anchor="b"/>
                </a:tc>
                <a:tc>
                  <a:txBody>
                    <a:bodyPr/>
                    <a:lstStyle/>
                    <a:p>
                      <a:pPr algn="r" fontAlgn="b"/>
                      <a:r>
                        <a:rPr lang="en-US" sz="2000" b="0" i="0" u="none" strike="noStrike" dirty="0">
                          <a:solidFill>
                            <a:srgbClr val="000000"/>
                          </a:solidFill>
                          <a:latin typeface="Calibri"/>
                        </a:rPr>
                        <a:t>19,686</a:t>
                      </a:r>
                    </a:p>
                  </a:txBody>
                  <a:tcPr marL="0" marR="0" marT="0" marB="0" anchor="b"/>
                </a:tc>
                <a:tc>
                  <a:txBody>
                    <a:bodyPr/>
                    <a:lstStyle/>
                    <a:p>
                      <a:pPr algn="r" fontAlgn="b"/>
                      <a:r>
                        <a:rPr lang="en-US" sz="2000" b="0" i="0" u="none" strike="noStrike">
                          <a:solidFill>
                            <a:srgbClr val="000000"/>
                          </a:solidFill>
                          <a:latin typeface="Calibri"/>
                        </a:rPr>
                        <a:t>3.9</a:t>
                      </a:r>
                    </a:p>
                  </a:txBody>
                  <a:tcPr marL="0" marR="0" marT="0" marB="0" anchor="b"/>
                </a:tc>
                <a:extLst>
                  <a:ext uri="{0D108BD9-81ED-4DB2-BD59-A6C34878D82A}">
                    <a16:rowId xmlns:a16="http://schemas.microsoft.com/office/drawing/2014/main" val="10002"/>
                  </a:ext>
                </a:extLst>
              </a:tr>
              <a:tr h="363281">
                <a:tc>
                  <a:txBody>
                    <a:bodyPr/>
                    <a:lstStyle/>
                    <a:p>
                      <a:pPr algn="l" fontAlgn="b"/>
                      <a:r>
                        <a:rPr lang="en-US" sz="2000" b="1" i="0" u="none" strike="noStrike" dirty="0">
                          <a:solidFill>
                            <a:srgbClr val="000000"/>
                          </a:solidFill>
                          <a:latin typeface="Calibri"/>
                        </a:rPr>
                        <a:t>Cyclists'</a:t>
                      </a:r>
                      <a:r>
                        <a:rPr lang="en-US" sz="2000" b="0" i="0" u="none" strike="noStrike" dirty="0">
                          <a:solidFill>
                            <a:srgbClr val="000000"/>
                          </a:solidFill>
                          <a:latin typeface="Calibri"/>
                        </a:rPr>
                        <a:t> fault</a:t>
                      </a:r>
                      <a:endParaRPr lang="en-US" sz="2000" b="1"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FF0000"/>
                          </a:solidFill>
                          <a:latin typeface="Calibri"/>
                        </a:rPr>
                        <a:t>1,384</a:t>
                      </a:r>
                    </a:p>
                  </a:txBody>
                  <a:tcPr marL="0" marR="0" marT="0" marB="0" anchor="b"/>
                </a:tc>
                <a:tc>
                  <a:txBody>
                    <a:bodyPr/>
                    <a:lstStyle/>
                    <a:p>
                      <a:pPr algn="r" fontAlgn="b"/>
                      <a:r>
                        <a:rPr lang="en-US" sz="2000" b="0" i="0" u="none" strike="noStrike" dirty="0">
                          <a:solidFill>
                            <a:srgbClr val="FF0000"/>
                          </a:solidFill>
                          <a:latin typeface="Calibri"/>
                        </a:rPr>
                        <a:t>1</a:t>
                      </a:r>
                    </a:p>
                  </a:txBody>
                  <a:tcPr marL="0" marR="0" marT="0" marB="0" anchor="b"/>
                </a:tc>
                <a:tc>
                  <a:txBody>
                    <a:bodyPr/>
                    <a:lstStyle/>
                    <a:p>
                      <a:pPr algn="r" fontAlgn="b"/>
                      <a:r>
                        <a:rPr lang="en-US" sz="2000" b="0" i="0" u="none" strike="noStrike" dirty="0">
                          <a:solidFill>
                            <a:srgbClr val="000000"/>
                          </a:solidFill>
                          <a:latin typeface="Calibri"/>
                        </a:rPr>
                        <a:t>2,928</a:t>
                      </a:r>
                    </a:p>
                  </a:txBody>
                  <a:tcPr marL="0" marR="0" marT="0" marB="0" anchor="b"/>
                </a:tc>
                <a:tc>
                  <a:txBody>
                    <a:bodyPr/>
                    <a:lstStyle/>
                    <a:p>
                      <a:pPr algn="r" fontAlgn="b"/>
                      <a:r>
                        <a:rPr lang="en-US" sz="2000" b="0" i="0" u="none" strike="noStrike">
                          <a:solidFill>
                            <a:srgbClr val="000000"/>
                          </a:solidFill>
                          <a:latin typeface="Calibri"/>
                        </a:rPr>
                        <a:t>0.6</a:t>
                      </a:r>
                    </a:p>
                  </a:txBody>
                  <a:tcPr marL="0" marR="0" marT="0" marB="0" anchor="b"/>
                </a:tc>
                <a:extLst>
                  <a:ext uri="{0D108BD9-81ED-4DB2-BD59-A6C34878D82A}">
                    <a16:rowId xmlns:a16="http://schemas.microsoft.com/office/drawing/2014/main" val="10003"/>
                  </a:ext>
                </a:extLst>
              </a:tr>
              <a:tr h="363281">
                <a:tc>
                  <a:txBody>
                    <a:bodyPr/>
                    <a:lstStyle/>
                    <a:p>
                      <a:pPr algn="l" fontAlgn="b"/>
                      <a:r>
                        <a:rPr lang="en-US" sz="2000" b="1" i="0" u="none" strike="noStrike" dirty="0">
                          <a:solidFill>
                            <a:srgbClr val="000000"/>
                          </a:solidFill>
                          <a:latin typeface="Calibri"/>
                        </a:rPr>
                        <a:t>Pedestrian</a:t>
                      </a:r>
                      <a:r>
                        <a:rPr lang="en-US" sz="2000" b="0" i="0" u="none" strike="noStrike" dirty="0">
                          <a:solidFill>
                            <a:srgbClr val="000000"/>
                          </a:solidFill>
                          <a:latin typeface="Calibri"/>
                        </a:rPr>
                        <a:t> fault</a:t>
                      </a:r>
                    </a:p>
                  </a:txBody>
                  <a:tcPr marL="0" marR="0" marT="0" marB="0" anchor="b"/>
                </a:tc>
                <a:tc>
                  <a:txBody>
                    <a:bodyPr/>
                    <a:lstStyle/>
                    <a:p>
                      <a:pPr algn="r" fontAlgn="b"/>
                      <a:r>
                        <a:rPr lang="en-US" sz="2000" b="0" i="0" u="none" strike="noStrike" dirty="0">
                          <a:solidFill>
                            <a:srgbClr val="FF0000"/>
                          </a:solidFill>
                          <a:latin typeface="Calibri"/>
                        </a:rPr>
                        <a:t>2,690</a:t>
                      </a:r>
                    </a:p>
                  </a:txBody>
                  <a:tcPr marL="0" marR="0" marT="0" marB="0" anchor="b"/>
                </a:tc>
                <a:tc>
                  <a:txBody>
                    <a:bodyPr/>
                    <a:lstStyle/>
                    <a:p>
                      <a:pPr algn="r" fontAlgn="b"/>
                      <a:r>
                        <a:rPr lang="en-US" sz="2000" b="0" i="0" u="none" strike="noStrike" dirty="0">
                          <a:solidFill>
                            <a:srgbClr val="FF0000"/>
                          </a:solidFill>
                          <a:latin typeface="Calibri"/>
                        </a:rPr>
                        <a:t>1.8</a:t>
                      </a:r>
                    </a:p>
                  </a:txBody>
                  <a:tcPr marL="0" marR="0" marT="0" marB="0" anchor="b"/>
                </a:tc>
                <a:tc>
                  <a:txBody>
                    <a:bodyPr/>
                    <a:lstStyle/>
                    <a:p>
                      <a:pPr algn="r" fontAlgn="b"/>
                      <a:r>
                        <a:rPr lang="en-US" sz="2000" b="0" i="0" u="none" strike="noStrike" dirty="0">
                          <a:solidFill>
                            <a:srgbClr val="000000"/>
                          </a:solidFill>
                          <a:latin typeface="Calibri"/>
                        </a:rPr>
                        <a:t>5,962</a:t>
                      </a:r>
                    </a:p>
                  </a:txBody>
                  <a:tcPr marL="0" marR="0" marT="0" marB="0" anchor="b"/>
                </a:tc>
                <a:tc>
                  <a:txBody>
                    <a:bodyPr/>
                    <a:lstStyle/>
                    <a:p>
                      <a:pPr algn="r" fontAlgn="b"/>
                      <a:r>
                        <a:rPr lang="en-US" sz="2000" b="0" i="0" u="none" strike="noStrike">
                          <a:solidFill>
                            <a:srgbClr val="000000"/>
                          </a:solidFill>
                          <a:latin typeface="Calibri"/>
                        </a:rPr>
                        <a:t>1.2</a:t>
                      </a:r>
                    </a:p>
                  </a:txBody>
                  <a:tcPr marL="0" marR="0" marT="0" marB="0" anchor="b"/>
                </a:tc>
                <a:extLst>
                  <a:ext uri="{0D108BD9-81ED-4DB2-BD59-A6C34878D82A}">
                    <a16:rowId xmlns:a16="http://schemas.microsoft.com/office/drawing/2014/main" val="10004"/>
                  </a:ext>
                </a:extLst>
              </a:tr>
              <a:tr h="377358">
                <a:tc>
                  <a:txBody>
                    <a:bodyPr/>
                    <a:lstStyle/>
                    <a:p>
                      <a:pPr algn="l" fontAlgn="b"/>
                      <a:r>
                        <a:rPr lang="en-US" sz="2000" b="0" i="0" u="none" strike="noStrike" dirty="0">
                          <a:solidFill>
                            <a:srgbClr val="000000"/>
                          </a:solidFill>
                          <a:latin typeface="Calibri"/>
                        </a:rPr>
                        <a:t>Defect in </a:t>
                      </a:r>
                      <a:r>
                        <a:rPr lang="en-US" sz="2000" b="1" i="0" u="none" strike="noStrike" dirty="0">
                          <a:solidFill>
                            <a:srgbClr val="000000"/>
                          </a:solidFill>
                          <a:latin typeface="Calibri"/>
                        </a:rPr>
                        <a:t>condition of Motor Vehicle</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FF0000"/>
                          </a:solidFill>
                          <a:latin typeface="Calibri"/>
                        </a:rPr>
                        <a:t>4,127</a:t>
                      </a:r>
                    </a:p>
                  </a:txBody>
                  <a:tcPr marL="0" marR="0" marT="0" marB="0" anchor="b"/>
                </a:tc>
                <a:tc>
                  <a:txBody>
                    <a:bodyPr/>
                    <a:lstStyle/>
                    <a:p>
                      <a:pPr algn="r" fontAlgn="b"/>
                      <a:r>
                        <a:rPr lang="en-US" sz="2000" b="0" i="0" u="none" strike="noStrike" dirty="0">
                          <a:solidFill>
                            <a:srgbClr val="000000"/>
                          </a:solidFill>
                          <a:latin typeface="Calibri"/>
                        </a:rPr>
                        <a:t>2.8</a:t>
                      </a:r>
                    </a:p>
                  </a:txBody>
                  <a:tcPr marL="0" marR="0" marT="0" marB="0" anchor="b"/>
                </a:tc>
                <a:tc>
                  <a:txBody>
                    <a:bodyPr/>
                    <a:lstStyle/>
                    <a:p>
                      <a:pPr algn="r" fontAlgn="b"/>
                      <a:r>
                        <a:rPr lang="en-US" sz="2000" b="0" i="0" u="none" strike="noStrike" dirty="0">
                          <a:solidFill>
                            <a:srgbClr val="000000"/>
                          </a:solidFill>
                          <a:latin typeface="Calibri"/>
                        </a:rPr>
                        <a:t>9,818</a:t>
                      </a:r>
                    </a:p>
                  </a:txBody>
                  <a:tcPr marL="0" marR="0" marT="0" marB="0" anchor="b"/>
                </a:tc>
                <a:tc>
                  <a:txBody>
                    <a:bodyPr/>
                    <a:lstStyle/>
                    <a:p>
                      <a:pPr algn="r" fontAlgn="b"/>
                      <a:r>
                        <a:rPr lang="en-US" sz="2000" b="0" i="0" u="none" strike="noStrike">
                          <a:solidFill>
                            <a:srgbClr val="000000"/>
                          </a:solidFill>
                          <a:latin typeface="Calibri"/>
                        </a:rPr>
                        <a:t>2</a:t>
                      </a:r>
                    </a:p>
                  </a:txBody>
                  <a:tcPr marL="0" marR="0" marT="0" marB="0" anchor="b"/>
                </a:tc>
                <a:extLst>
                  <a:ext uri="{0D108BD9-81ED-4DB2-BD59-A6C34878D82A}">
                    <a16:rowId xmlns:a16="http://schemas.microsoft.com/office/drawing/2014/main" val="10005"/>
                  </a:ext>
                </a:extLst>
              </a:tr>
              <a:tr h="363281">
                <a:tc>
                  <a:txBody>
                    <a:bodyPr/>
                    <a:lstStyle/>
                    <a:p>
                      <a:pPr algn="l" fontAlgn="b"/>
                      <a:r>
                        <a:rPr lang="en-US" sz="2000" b="0" i="0" u="none" strike="noStrike" dirty="0">
                          <a:solidFill>
                            <a:srgbClr val="000000"/>
                          </a:solidFill>
                          <a:latin typeface="Calibri"/>
                        </a:rPr>
                        <a:t>Defects in </a:t>
                      </a:r>
                      <a:r>
                        <a:rPr lang="en-US" sz="2000" b="1" i="0" u="none" strike="noStrike" dirty="0">
                          <a:solidFill>
                            <a:srgbClr val="000000"/>
                          </a:solidFill>
                          <a:latin typeface="Calibri"/>
                        </a:rPr>
                        <a:t>road conditions</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FF0000"/>
                          </a:solidFill>
                          <a:latin typeface="Calibri"/>
                        </a:rPr>
                        <a:t>2,733</a:t>
                      </a:r>
                    </a:p>
                  </a:txBody>
                  <a:tcPr marL="0" marR="0" marT="0" marB="0" anchor="b"/>
                </a:tc>
                <a:tc>
                  <a:txBody>
                    <a:bodyPr/>
                    <a:lstStyle/>
                    <a:p>
                      <a:pPr algn="r" fontAlgn="b"/>
                      <a:r>
                        <a:rPr lang="en-US" sz="2000" b="0" i="0" u="none" strike="noStrike" dirty="0">
                          <a:solidFill>
                            <a:srgbClr val="000000"/>
                          </a:solidFill>
                          <a:latin typeface="Calibri"/>
                        </a:rPr>
                        <a:t>1.9</a:t>
                      </a:r>
                    </a:p>
                  </a:txBody>
                  <a:tcPr marL="0" marR="0" marT="0" marB="0" anchor="b"/>
                </a:tc>
                <a:tc>
                  <a:txBody>
                    <a:bodyPr/>
                    <a:lstStyle/>
                    <a:p>
                      <a:pPr algn="r" fontAlgn="b"/>
                      <a:r>
                        <a:rPr lang="en-US" sz="2000" b="0" i="0" u="none" strike="noStrike" dirty="0">
                          <a:solidFill>
                            <a:srgbClr val="000000"/>
                          </a:solidFill>
                          <a:latin typeface="Calibri"/>
                        </a:rPr>
                        <a:t>6,122</a:t>
                      </a:r>
                    </a:p>
                  </a:txBody>
                  <a:tcPr marL="0" marR="0" marT="0" marB="0" anchor="b"/>
                </a:tc>
                <a:tc>
                  <a:txBody>
                    <a:bodyPr/>
                    <a:lstStyle/>
                    <a:p>
                      <a:pPr algn="r" fontAlgn="b"/>
                      <a:r>
                        <a:rPr lang="en-US" sz="2000" b="0" i="0" u="none" strike="noStrike">
                          <a:solidFill>
                            <a:srgbClr val="000000"/>
                          </a:solidFill>
                          <a:latin typeface="Calibri"/>
                        </a:rPr>
                        <a:t>1.2</a:t>
                      </a:r>
                    </a:p>
                  </a:txBody>
                  <a:tcPr marL="0" marR="0" marT="0" marB="0" anchor="b"/>
                </a:tc>
                <a:extLst>
                  <a:ext uri="{0D108BD9-81ED-4DB2-BD59-A6C34878D82A}">
                    <a16:rowId xmlns:a16="http://schemas.microsoft.com/office/drawing/2014/main" val="10006"/>
                  </a:ext>
                </a:extLst>
              </a:tr>
              <a:tr h="363281">
                <a:tc>
                  <a:txBody>
                    <a:bodyPr/>
                    <a:lstStyle/>
                    <a:p>
                      <a:pPr algn="l" fontAlgn="b"/>
                      <a:r>
                        <a:rPr lang="en-US" sz="2000" b="1" i="0" u="none" strike="noStrike" dirty="0">
                          <a:solidFill>
                            <a:srgbClr val="000000"/>
                          </a:solidFill>
                          <a:latin typeface="Calibri"/>
                        </a:rPr>
                        <a:t>Weather</a:t>
                      </a:r>
                      <a:r>
                        <a:rPr lang="en-US" sz="2000" b="0" i="0" u="none" strike="noStrike" dirty="0">
                          <a:solidFill>
                            <a:srgbClr val="000000"/>
                          </a:solidFill>
                          <a:latin typeface="Calibri"/>
                        </a:rPr>
                        <a:t> condition</a:t>
                      </a:r>
                    </a:p>
                  </a:txBody>
                  <a:tcPr marL="0" marR="0" marT="0" marB="0" anchor="b"/>
                </a:tc>
                <a:tc>
                  <a:txBody>
                    <a:bodyPr/>
                    <a:lstStyle/>
                    <a:p>
                      <a:pPr algn="r" fontAlgn="b"/>
                      <a:r>
                        <a:rPr lang="en-US" sz="2000" b="0" i="0" u="none" strike="noStrike" dirty="0">
                          <a:solidFill>
                            <a:srgbClr val="FF0000"/>
                          </a:solidFill>
                          <a:latin typeface="Calibri"/>
                        </a:rPr>
                        <a:t>2,552</a:t>
                      </a:r>
                    </a:p>
                  </a:txBody>
                  <a:tcPr marL="0" marR="0" marT="0" marB="0" anchor="b"/>
                </a:tc>
                <a:tc>
                  <a:txBody>
                    <a:bodyPr/>
                    <a:lstStyle/>
                    <a:p>
                      <a:pPr algn="r" fontAlgn="b"/>
                      <a:r>
                        <a:rPr lang="en-US" sz="2000" b="0" i="0" u="none" strike="noStrike" dirty="0">
                          <a:solidFill>
                            <a:srgbClr val="000000"/>
                          </a:solidFill>
                          <a:latin typeface="Calibri"/>
                        </a:rPr>
                        <a:t>1.7</a:t>
                      </a:r>
                    </a:p>
                  </a:txBody>
                  <a:tcPr marL="0" marR="0" marT="0" marB="0" anchor="b"/>
                </a:tc>
                <a:tc>
                  <a:txBody>
                    <a:bodyPr/>
                    <a:lstStyle/>
                    <a:p>
                      <a:pPr algn="r" fontAlgn="b"/>
                      <a:r>
                        <a:rPr lang="en-US" sz="2000" b="0" i="0" u="none" strike="noStrike" dirty="0">
                          <a:solidFill>
                            <a:srgbClr val="000000"/>
                          </a:solidFill>
                          <a:latin typeface="Calibri"/>
                        </a:rPr>
                        <a:t>4,792</a:t>
                      </a:r>
                    </a:p>
                  </a:txBody>
                  <a:tcPr marL="0" marR="0" marT="0" marB="0" anchor="b"/>
                </a:tc>
                <a:tc>
                  <a:txBody>
                    <a:bodyPr/>
                    <a:lstStyle/>
                    <a:p>
                      <a:pPr algn="r" fontAlgn="b"/>
                      <a:r>
                        <a:rPr lang="en-US" sz="2000" b="0" i="0" u="none" strike="noStrike">
                          <a:solidFill>
                            <a:srgbClr val="000000"/>
                          </a:solidFill>
                          <a:latin typeface="Calibri"/>
                        </a:rPr>
                        <a:t>1</a:t>
                      </a:r>
                    </a:p>
                  </a:txBody>
                  <a:tcPr marL="0" marR="0" marT="0" marB="0" anchor="b"/>
                </a:tc>
                <a:extLst>
                  <a:ext uri="{0D108BD9-81ED-4DB2-BD59-A6C34878D82A}">
                    <a16:rowId xmlns:a16="http://schemas.microsoft.com/office/drawing/2014/main" val="10007"/>
                  </a:ext>
                </a:extLst>
              </a:tr>
              <a:tr h="363281">
                <a:tc>
                  <a:txBody>
                    <a:bodyPr/>
                    <a:lstStyle/>
                    <a:p>
                      <a:pPr algn="l" fontAlgn="b"/>
                      <a:r>
                        <a:rPr lang="en-US" sz="2000" b="1" i="0" u="none" strike="noStrike" dirty="0">
                          <a:solidFill>
                            <a:srgbClr val="000000"/>
                          </a:solidFill>
                          <a:latin typeface="Calibri"/>
                        </a:rPr>
                        <a:t>Passenger </a:t>
                      </a:r>
                      <a:r>
                        <a:rPr lang="en-US" sz="2000" b="0" i="0" u="none" strike="noStrike" dirty="0">
                          <a:solidFill>
                            <a:srgbClr val="000000"/>
                          </a:solidFill>
                          <a:latin typeface="Calibri"/>
                        </a:rPr>
                        <a:t>fault </a:t>
                      </a:r>
                    </a:p>
                  </a:txBody>
                  <a:tcPr marL="0" marR="0" marT="0" marB="0" anchor="b"/>
                </a:tc>
                <a:tc>
                  <a:txBody>
                    <a:bodyPr/>
                    <a:lstStyle/>
                    <a:p>
                      <a:pPr algn="r" fontAlgn="b"/>
                      <a:r>
                        <a:rPr lang="en-US" sz="2000" b="0" i="0" u="none" strike="noStrike" dirty="0">
                          <a:solidFill>
                            <a:srgbClr val="000000"/>
                          </a:solidFill>
                          <a:latin typeface="Calibri"/>
                        </a:rPr>
                        <a:t>2,657</a:t>
                      </a:r>
                    </a:p>
                  </a:txBody>
                  <a:tcPr marL="0" marR="0" marT="0" marB="0" anchor="b"/>
                </a:tc>
                <a:tc>
                  <a:txBody>
                    <a:bodyPr/>
                    <a:lstStyle/>
                    <a:p>
                      <a:pPr algn="r" fontAlgn="b"/>
                      <a:r>
                        <a:rPr lang="en-US" sz="2000" b="0" i="0" u="none" strike="noStrike" dirty="0">
                          <a:solidFill>
                            <a:srgbClr val="000000"/>
                          </a:solidFill>
                          <a:latin typeface="Calibri"/>
                        </a:rPr>
                        <a:t>1.8</a:t>
                      </a:r>
                    </a:p>
                  </a:txBody>
                  <a:tcPr marL="0" marR="0" marT="0" marB="0" anchor="b"/>
                </a:tc>
                <a:tc>
                  <a:txBody>
                    <a:bodyPr/>
                    <a:lstStyle/>
                    <a:p>
                      <a:pPr algn="r" fontAlgn="b"/>
                      <a:r>
                        <a:rPr lang="en-US" sz="2000" b="0" i="0" u="none" strike="noStrike" dirty="0">
                          <a:solidFill>
                            <a:srgbClr val="000000"/>
                          </a:solidFill>
                          <a:latin typeface="Calibri"/>
                        </a:rPr>
                        <a:t>6,265</a:t>
                      </a:r>
                    </a:p>
                  </a:txBody>
                  <a:tcPr marL="0" marR="0" marT="0" marB="0" anchor="b"/>
                </a:tc>
                <a:tc>
                  <a:txBody>
                    <a:bodyPr/>
                    <a:lstStyle/>
                    <a:p>
                      <a:pPr algn="r" fontAlgn="b"/>
                      <a:r>
                        <a:rPr lang="en-US" sz="2000" b="0" i="0" u="none" strike="noStrike">
                          <a:solidFill>
                            <a:srgbClr val="000000"/>
                          </a:solidFill>
                          <a:latin typeface="Calibri"/>
                        </a:rPr>
                        <a:t>1.2</a:t>
                      </a:r>
                    </a:p>
                  </a:txBody>
                  <a:tcPr marL="0" marR="0" marT="0" marB="0" anchor="b"/>
                </a:tc>
                <a:extLst>
                  <a:ext uri="{0D108BD9-81ED-4DB2-BD59-A6C34878D82A}">
                    <a16:rowId xmlns:a16="http://schemas.microsoft.com/office/drawing/2014/main" val="10008"/>
                  </a:ext>
                </a:extLst>
              </a:tr>
              <a:tr h="363281">
                <a:tc>
                  <a:txBody>
                    <a:bodyPr/>
                    <a:lstStyle/>
                    <a:p>
                      <a:pPr algn="l" fontAlgn="b"/>
                      <a:r>
                        <a:rPr lang="en-US" sz="2000" b="0" i="0" u="none" strike="noStrike" dirty="0">
                          <a:solidFill>
                            <a:srgbClr val="000000"/>
                          </a:solidFill>
                          <a:latin typeface="Calibri"/>
                        </a:rPr>
                        <a:t>Poor</a:t>
                      </a:r>
                      <a:r>
                        <a:rPr lang="en-US" sz="2000" b="1" i="0" u="none" strike="noStrike" dirty="0">
                          <a:solidFill>
                            <a:srgbClr val="000000"/>
                          </a:solidFill>
                          <a:latin typeface="Calibri"/>
                        </a:rPr>
                        <a:t> light</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2,095</a:t>
                      </a:r>
                    </a:p>
                  </a:txBody>
                  <a:tcPr marL="0" marR="0" marT="0" marB="0" anchor="b"/>
                </a:tc>
                <a:tc>
                  <a:txBody>
                    <a:bodyPr/>
                    <a:lstStyle/>
                    <a:p>
                      <a:pPr algn="r" fontAlgn="b"/>
                      <a:r>
                        <a:rPr lang="en-US" sz="2000" b="0" i="0" u="none" strike="noStrike" dirty="0">
                          <a:solidFill>
                            <a:srgbClr val="000000"/>
                          </a:solidFill>
                          <a:latin typeface="Calibri"/>
                        </a:rPr>
                        <a:t>1.4</a:t>
                      </a:r>
                    </a:p>
                  </a:txBody>
                  <a:tcPr marL="0" marR="0" marT="0" marB="0" anchor="b"/>
                </a:tc>
                <a:tc>
                  <a:txBody>
                    <a:bodyPr/>
                    <a:lstStyle/>
                    <a:p>
                      <a:pPr algn="r" fontAlgn="b"/>
                      <a:r>
                        <a:rPr lang="en-US" sz="2000" b="0" i="0" u="none" strike="noStrike" dirty="0">
                          <a:solidFill>
                            <a:srgbClr val="000000"/>
                          </a:solidFill>
                          <a:latin typeface="Calibri"/>
                        </a:rPr>
                        <a:t>4,809</a:t>
                      </a:r>
                    </a:p>
                  </a:txBody>
                  <a:tcPr marL="0" marR="0" marT="0" marB="0" anchor="b"/>
                </a:tc>
                <a:tc>
                  <a:txBody>
                    <a:bodyPr/>
                    <a:lstStyle/>
                    <a:p>
                      <a:pPr algn="r" fontAlgn="b"/>
                      <a:r>
                        <a:rPr lang="en-US" sz="2000" b="0" i="0" u="none" strike="noStrike">
                          <a:solidFill>
                            <a:srgbClr val="000000"/>
                          </a:solidFill>
                          <a:latin typeface="Calibri"/>
                        </a:rPr>
                        <a:t>1</a:t>
                      </a:r>
                    </a:p>
                  </a:txBody>
                  <a:tcPr marL="0" marR="0" marT="0" marB="0" anchor="b"/>
                </a:tc>
                <a:extLst>
                  <a:ext uri="{0D108BD9-81ED-4DB2-BD59-A6C34878D82A}">
                    <a16:rowId xmlns:a16="http://schemas.microsoft.com/office/drawing/2014/main" val="10009"/>
                  </a:ext>
                </a:extLst>
              </a:tr>
              <a:tr h="363281">
                <a:tc>
                  <a:txBody>
                    <a:bodyPr/>
                    <a:lstStyle/>
                    <a:p>
                      <a:pPr algn="l" fontAlgn="b"/>
                      <a:r>
                        <a:rPr lang="en-US" sz="2000" b="0" i="0" u="none" strike="noStrike" dirty="0">
                          <a:solidFill>
                            <a:srgbClr val="000000"/>
                          </a:solidFill>
                          <a:latin typeface="Calibri"/>
                        </a:rPr>
                        <a:t>Falling of </a:t>
                      </a:r>
                      <a:r>
                        <a:rPr lang="en-US" sz="2000" b="1" i="0" u="none" strike="noStrike" dirty="0">
                          <a:solidFill>
                            <a:srgbClr val="000000"/>
                          </a:solidFill>
                          <a:latin typeface="Calibri"/>
                        </a:rPr>
                        <a:t>boulders</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505</a:t>
                      </a:r>
                    </a:p>
                  </a:txBody>
                  <a:tcPr marL="0" marR="0" marT="0" marB="0" anchor="b"/>
                </a:tc>
                <a:tc>
                  <a:txBody>
                    <a:bodyPr/>
                    <a:lstStyle/>
                    <a:p>
                      <a:pPr algn="r" fontAlgn="b"/>
                      <a:r>
                        <a:rPr lang="en-US" sz="2000" b="0" i="0" u="none" strike="noStrike" dirty="0">
                          <a:solidFill>
                            <a:srgbClr val="000000"/>
                          </a:solidFill>
                          <a:latin typeface="Calibri"/>
                        </a:rPr>
                        <a:t>0.3</a:t>
                      </a:r>
                    </a:p>
                  </a:txBody>
                  <a:tcPr marL="0" marR="0" marT="0" marB="0" anchor="b"/>
                </a:tc>
                <a:tc>
                  <a:txBody>
                    <a:bodyPr/>
                    <a:lstStyle/>
                    <a:p>
                      <a:pPr algn="r" fontAlgn="b"/>
                      <a:r>
                        <a:rPr lang="en-US" sz="2000" b="0" i="0" u="none" strike="noStrike" dirty="0">
                          <a:solidFill>
                            <a:srgbClr val="000000"/>
                          </a:solidFill>
                          <a:latin typeface="Calibri"/>
                        </a:rPr>
                        <a:t>966</a:t>
                      </a:r>
                    </a:p>
                  </a:txBody>
                  <a:tcPr marL="0" marR="0" marT="0" marB="0" anchor="b"/>
                </a:tc>
                <a:tc>
                  <a:txBody>
                    <a:bodyPr/>
                    <a:lstStyle/>
                    <a:p>
                      <a:pPr algn="r" fontAlgn="b"/>
                      <a:r>
                        <a:rPr lang="en-US" sz="2000" b="0" i="0" u="none" strike="noStrike">
                          <a:solidFill>
                            <a:srgbClr val="000000"/>
                          </a:solidFill>
                          <a:latin typeface="Calibri"/>
                        </a:rPr>
                        <a:t>0.2</a:t>
                      </a:r>
                    </a:p>
                  </a:txBody>
                  <a:tcPr marL="0" marR="0" marT="0" marB="0" anchor="b"/>
                </a:tc>
                <a:extLst>
                  <a:ext uri="{0D108BD9-81ED-4DB2-BD59-A6C34878D82A}">
                    <a16:rowId xmlns:a16="http://schemas.microsoft.com/office/drawing/2014/main" val="10010"/>
                  </a:ext>
                </a:extLst>
              </a:tr>
              <a:tr h="363281">
                <a:tc>
                  <a:txBody>
                    <a:bodyPr/>
                    <a:lstStyle/>
                    <a:p>
                      <a:pPr algn="l" fontAlgn="b"/>
                      <a:r>
                        <a:rPr lang="en-US" sz="2000" b="0" i="0" u="none" strike="noStrike" dirty="0">
                          <a:solidFill>
                            <a:srgbClr val="000000"/>
                          </a:solidFill>
                          <a:latin typeface="Calibri"/>
                        </a:rPr>
                        <a:t>Neglect of </a:t>
                      </a:r>
                      <a:r>
                        <a:rPr lang="en-US" sz="2000" b="1" i="0" u="none" strike="noStrike" dirty="0">
                          <a:solidFill>
                            <a:srgbClr val="000000"/>
                          </a:solidFill>
                          <a:latin typeface="Calibri"/>
                        </a:rPr>
                        <a:t>Civic </a:t>
                      </a:r>
                      <a:r>
                        <a:rPr lang="en-US" sz="2000" b="0" i="0" u="none" strike="noStrike" dirty="0">
                          <a:solidFill>
                            <a:srgbClr val="000000"/>
                          </a:solidFill>
                          <a:latin typeface="Calibri"/>
                        </a:rPr>
                        <a:t>bodies</a:t>
                      </a:r>
                    </a:p>
                  </a:txBody>
                  <a:tcPr marL="0" marR="0" marT="0" marB="0" anchor="b"/>
                </a:tc>
                <a:tc>
                  <a:txBody>
                    <a:bodyPr/>
                    <a:lstStyle/>
                    <a:p>
                      <a:pPr algn="r" fontAlgn="b"/>
                      <a:r>
                        <a:rPr lang="en-US" sz="2000" b="0" i="0" u="none" strike="noStrike" dirty="0">
                          <a:solidFill>
                            <a:srgbClr val="000000"/>
                          </a:solidFill>
                          <a:latin typeface="Calibri"/>
                        </a:rPr>
                        <a:t>416</a:t>
                      </a:r>
                    </a:p>
                  </a:txBody>
                  <a:tcPr marL="0" marR="0" marT="0" marB="0" anchor="b"/>
                </a:tc>
                <a:tc>
                  <a:txBody>
                    <a:bodyPr/>
                    <a:lstStyle/>
                    <a:p>
                      <a:pPr algn="r" fontAlgn="b"/>
                      <a:r>
                        <a:rPr lang="en-US" sz="2000" b="0" i="0" u="none" strike="noStrike" dirty="0">
                          <a:solidFill>
                            <a:srgbClr val="000000"/>
                          </a:solidFill>
                          <a:latin typeface="Calibri"/>
                        </a:rPr>
                        <a:t>0.3</a:t>
                      </a:r>
                    </a:p>
                  </a:txBody>
                  <a:tcPr marL="0" marR="0" marT="0" marB="0" anchor="b"/>
                </a:tc>
                <a:tc>
                  <a:txBody>
                    <a:bodyPr/>
                    <a:lstStyle/>
                    <a:p>
                      <a:pPr algn="r" fontAlgn="b"/>
                      <a:r>
                        <a:rPr lang="en-US" sz="2000" b="0" i="0" u="none" strike="noStrike" dirty="0">
                          <a:solidFill>
                            <a:srgbClr val="000000"/>
                          </a:solidFill>
                          <a:latin typeface="Calibri"/>
                        </a:rPr>
                        <a:t>902</a:t>
                      </a:r>
                    </a:p>
                  </a:txBody>
                  <a:tcPr marL="0" marR="0" marT="0" marB="0" anchor="b"/>
                </a:tc>
                <a:tc>
                  <a:txBody>
                    <a:bodyPr/>
                    <a:lstStyle/>
                    <a:p>
                      <a:pPr algn="r" fontAlgn="b"/>
                      <a:r>
                        <a:rPr lang="en-US" sz="2000" b="0" i="0" u="none" strike="noStrike">
                          <a:solidFill>
                            <a:srgbClr val="000000"/>
                          </a:solidFill>
                          <a:latin typeface="Calibri"/>
                        </a:rPr>
                        <a:t>0.2</a:t>
                      </a:r>
                    </a:p>
                  </a:txBody>
                  <a:tcPr marL="0" marR="0" marT="0" marB="0" anchor="b"/>
                </a:tc>
                <a:extLst>
                  <a:ext uri="{0D108BD9-81ED-4DB2-BD59-A6C34878D82A}">
                    <a16:rowId xmlns:a16="http://schemas.microsoft.com/office/drawing/2014/main" val="10011"/>
                  </a:ext>
                </a:extLst>
              </a:tr>
              <a:tr h="363281">
                <a:tc>
                  <a:txBody>
                    <a:bodyPr/>
                    <a:lstStyle/>
                    <a:p>
                      <a:pPr algn="l" fontAlgn="b"/>
                      <a:r>
                        <a:rPr lang="en-US" sz="2000" b="0" i="0" u="none" strike="noStrike" dirty="0">
                          <a:solidFill>
                            <a:srgbClr val="000000"/>
                          </a:solidFill>
                          <a:latin typeface="Calibri"/>
                        </a:rPr>
                        <a:t>stray </a:t>
                      </a:r>
                      <a:r>
                        <a:rPr lang="en-US" sz="2000" b="1" i="0" u="none" strike="noStrike" dirty="0">
                          <a:solidFill>
                            <a:srgbClr val="000000"/>
                          </a:solidFill>
                          <a:latin typeface="Calibri"/>
                        </a:rPr>
                        <a:t>animals</a:t>
                      </a:r>
                    </a:p>
                  </a:txBody>
                  <a:tcPr marL="0" marR="0" marT="0" marB="0" anchor="b"/>
                </a:tc>
                <a:tc>
                  <a:txBody>
                    <a:bodyPr/>
                    <a:lstStyle/>
                    <a:p>
                      <a:pPr algn="r" fontAlgn="b"/>
                      <a:r>
                        <a:rPr lang="en-US" sz="2000" b="0" i="0" u="none" strike="noStrike" dirty="0">
                          <a:solidFill>
                            <a:srgbClr val="000000"/>
                          </a:solidFill>
                          <a:latin typeface="Calibri"/>
                        </a:rPr>
                        <a:t>579</a:t>
                      </a:r>
                    </a:p>
                  </a:txBody>
                  <a:tcPr marL="0" marR="0" marT="0" marB="0" anchor="b"/>
                </a:tc>
                <a:tc>
                  <a:txBody>
                    <a:bodyPr/>
                    <a:lstStyle/>
                    <a:p>
                      <a:pPr algn="r" fontAlgn="b"/>
                      <a:r>
                        <a:rPr lang="en-US" sz="2000" b="0" i="0" u="none" strike="noStrike" dirty="0">
                          <a:solidFill>
                            <a:srgbClr val="000000"/>
                          </a:solidFill>
                          <a:latin typeface="Calibri"/>
                        </a:rPr>
                        <a:t>0.4</a:t>
                      </a:r>
                    </a:p>
                  </a:txBody>
                  <a:tcPr marL="0" marR="0" marT="0" marB="0" anchor="b"/>
                </a:tc>
                <a:tc>
                  <a:txBody>
                    <a:bodyPr/>
                    <a:lstStyle/>
                    <a:p>
                      <a:pPr algn="r" fontAlgn="b"/>
                      <a:r>
                        <a:rPr lang="en-US" sz="2000" b="0" i="0" u="none" strike="noStrike" dirty="0">
                          <a:solidFill>
                            <a:srgbClr val="000000"/>
                          </a:solidFill>
                          <a:latin typeface="Calibri"/>
                        </a:rPr>
                        <a:t>2,044</a:t>
                      </a:r>
                    </a:p>
                  </a:txBody>
                  <a:tcPr marL="0" marR="0" marT="0" marB="0" anchor="b"/>
                </a:tc>
                <a:tc>
                  <a:txBody>
                    <a:bodyPr/>
                    <a:lstStyle/>
                    <a:p>
                      <a:pPr algn="r" fontAlgn="b"/>
                      <a:r>
                        <a:rPr lang="en-US" sz="2000" b="0" i="0" u="none" strike="noStrike" dirty="0">
                          <a:solidFill>
                            <a:srgbClr val="000000"/>
                          </a:solidFill>
                          <a:latin typeface="Calibri"/>
                        </a:rPr>
                        <a:t>0.4</a:t>
                      </a:r>
                    </a:p>
                  </a:txBody>
                  <a:tcPr marL="0" marR="0" marT="0" marB="0" anchor="b"/>
                </a:tc>
                <a:extLst>
                  <a:ext uri="{0D108BD9-81ED-4DB2-BD59-A6C34878D82A}">
                    <a16:rowId xmlns:a16="http://schemas.microsoft.com/office/drawing/2014/main" val="10012"/>
                  </a:ext>
                </a:extLst>
              </a:tr>
              <a:tr h="363281">
                <a:tc>
                  <a:txBody>
                    <a:bodyPr/>
                    <a:lstStyle/>
                    <a:p>
                      <a:pPr algn="l" fontAlgn="b"/>
                      <a:r>
                        <a:rPr lang="en-US" sz="2000" b="0" i="0" u="none" strike="noStrike">
                          <a:solidFill>
                            <a:srgbClr val="000000"/>
                          </a:solidFill>
                          <a:latin typeface="Calibri"/>
                        </a:rPr>
                        <a:t>Other causes/ not known</a:t>
                      </a:r>
                    </a:p>
                  </a:txBody>
                  <a:tcPr marL="0" marR="0" marT="0" marB="0" anchor="b"/>
                </a:tc>
                <a:tc>
                  <a:txBody>
                    <a:bodyPr/>
                    <a:lstStyle/>
                    <a:p>
                      <a:pPr algn="r" fontAlgn="b"/>
                      <a:r>
                        <a:rPr lang="en-US" sz="2000" b="0" i="0" u="none" strike="noStrike" dirty="0">
                          <a:solidFill>
                            <a:srgbClr val="000000"/>
                          </a:solidFill>
                          <a:latin typeface="Calibri"/>
                        </a:rPr>
                        <a:t>13,413</a:t>
                      </a:r>
                    </a:p>
                  </a:txBody>
                  <a:tcPr marL="0" marR="0" marT="0" marB="0" anchor="b"/>
                </a:tc>
                <a:tc>
                  <a:txBody>
                    <a:bodyPr/>
                    <a:lstStyle/>
                    <a:p>
                      <a:pPr algn="r" fontAlgn="b"/>
                      <a:r>
                        <a:rPr lang="en-US" sz="2000" b="0" i="0" u="none" strike="noStrike" dirty="0">
                          <a:solidFill>
                            <a:srgbClr val="000000"/>
                          </a:solidFill>
                          <a:latin typeface="Calibri"/>
                        </a:rPr>
                        <a:t>9.2</a:t>
                      </a:r>
                    </a:p>
                  </a:txBody>
                  <a:tcPr marL="0" marR="0" marT="0" marB="0" anchor="b"/>
                </a:tc>
                <a:tc>
                  <a:txBody>
                    <a:bodyPr/>
                    <a:lstStyle/>
                    <a:p>
                      <a:pPr algn="r" fontAlgn="b"/>
                      <a:r>
                        <a:rPr lang="en-US" sz="2000" b="0" i="0" u="none" strike="noStrike" dirty="0">
                          <a:solidFill>
                            <a:srgbClr val="000000"/>
                          </a:solidFill>
                          <a:latin typeface="Calibri"/>
                        </a:rPr>
                        <a:t>34,229</a:t>
                      </a:r>
                    </a:p>
                  </a:txBody>
                  <a:tcPr marL="0" marR="0" marT="0" marB="0" anchor="b"/>
                </a:tc>
                <a:tc>
                  <a:txBody>
                    <a:bodyPr/>
                    <a:lstStyle/>
                    <a:p>
                      <a:pPr algn="r" fontAlgn="b"/>
                      <a:r>
                        <a:rPr lang="en-US" sz="2000" b="0" i="0" u="none" strike="noStrike" dirty="0">
                          <a:solidFill>
                            <a:srgbClr val="000000"/>
                          </a:solidFill>
                          <a:latin typeface="Calibri"/>
                        </a:rPr>
                        <a:t>6.8</a:t>
                      </a:r>
                    </a:p>
                  </a:txBody>
                  <a:tcPr marL="0" marR="0" marT="0" marB="0" anchor="b"/>
                </a:tc>
                <a:extLst>
                  <a:ext uri="{0D108BD9-81ED-4DB2-BD59-A6C34878D82A}">
                    <a16:rowId xmlns:a16="http://schemas.microsoft.com/office/drawing/2014/main" val="10013"/>
                  </a:ext>
                </a:extLst>
              </a:tr>
              <a:tr h="363281">
                <a:tc>
                  <a:txBody>
                    <a:bodyPr/>
                    <a:lstStyle/>
                    <a:p>
                      <a:pPr algn="l" fontAlgn="b"/>
                      <a:r>
                        <a:rPr lang="en-US" sz="2000" b="1" i="0" u="none" strike="noStrike" dirty="0">
                          <a:solidFill>
                            <a:srgbClr val="000000"/>
                          </a:solidFill>
                          <a:latin typeface="Calibri"/>
                        </a:rPr>
                        <a:t>TOTAL</a:t>
                      </a:r>
                    </a:p>
                  </a:txBody>
                  <a:tcPr marL="0" marR="0" marT="0" marB="0" anchor="b"/>
                </a:tc>
                <a:tc>
                  <a:txBody>
                    <a:bodyPr/>
                    <a:lstStyle/>
                    <a:p>
                      <a:pPr algn="r" fontAlgn="b"/>
                      <a:r>
                        <a:rPr lang="en-US" sz="2000" b="1" i="0" u="none" strike="noStrike" dirty="0">
                          <a:solidFill>
                            <a:srgbClr val="000000"/>
                          </a:solidFill>
                          <a:latin typeface="Calibri"/>
                        </a:rPr>
                        <a:t>146,133</a:t>
                      </a:r>
                    </a:p>
                  </a:txBody>
                  <a:tcPr marL="0" marR="0" marT="0" marB="0" anchor="b"/>
                </a:tc>
                <a:tc>
                  <a:txBody>
                    <a:bodyPr/>
                    <a:lstStyle/>
                    <a:p>
                      <a:pPr algn="r" fontAlgn="b"/>
                      <a:r>
                        <a:rPr lang="en-US" sz="2000" b="0" i="0" u="none" strike="noStrike" dirty="0">
                          <a:solidFill>
                            <a:srgbClr val="000000"/>
                          </a:solidFill>
                          <a:latin typeface="Calibri"/>
                        </a:rPr>
                        <a:t>100</a:t>
                      </a:r>
                    </a:p>
                  </a:txBody>
                  <a:tcPr marL="0" marR="0" marT="0" marB="0" anchor="b"/>
                </a:tc>
                <a:tc>
                  <a:txBody>
                    <a:bodyPr/>
                    <a:lstStyle/>
                    <a:p>
                      <a:pPr algn="r" fontAlgn="b"/>
                      <a:r>
                        <a:rPr lang="en-US" sz="2000" b="1" i="0" u="none" strike="noStrike" dirty="0">
                          <a:solidFill>
                            <a:srgbClr val="000000"/>
                          </a:solidFill>
                          <a:latin typeface="Calibri"/>
                        </a:rPr>
                        <a:t>500,279</a:t>
                      </a:r>
                    </a:p>
                  </a:txBody>
                  <a:tcPr marL="0" marR="0" marT="0" marB="0" anchor="b"/>
                </a:tc>
                <a:tc>
                  <a:txBody>
                    <a:bodyPr/>
                    <a:lstStyle/>
                    <a:p>
                      <a:pPr algn="r" fontAlgn="b"/>
                      <a:r>
                        <a:rPr lang="en-US" sz="2000" b="0" i="0" u="none" strike="noStrike" dirty="0">
                          <a:solidFill>
                            <a:srgbClr val="000000"/>
                          </a:solidFill>
                          <a:latin typeface="Calibri"/>
                        </a:rPr>
                        <a:t>100</a:t>
                      </a:r>
                    </a:p>
                  </a:txBody>
                  <a:tcPr marL="0" marR="0" marT="0" marB="0" anchor="b"/>
                </a:tc>
                <a:extLst>
                  <a:ext uri="{0D108BD9-81ED-4DB2-BD59-A6C34878D82A}">
                    <a16:rowId xmlns:a16="http://schemas.microsoft.com/office/drawing/2014/main" val="10014"/>
                  </a:ext>
                </a:extLst>
              </a:tr>
            </a:tbl>
          </a:graphicData>
        </a:graphic>
      </p:graphicFrame>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6" name="Rectangle 5"/>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457200"/>
            <a:ext cx="6553200" cy="792162"/>
          </a:xfrm>
        </p:spPr>
        <p:txBody>
          <a:bodyPr/>
          <a:lstStyle/>
          <a:p>
            <a:r>
              <a:rPr lang="en-US" sz="3200" b="1" dirty="0">
                <a:solidFill>
                  <a:srgbClr val="C00000"/>
                </a:solidFill>
              </a:rPr>
              <a:t>Age wis</a:t>
            </a:r>
            <a:r>
              <a:rPr lang="en-US" sz="3200" dirty="0">
                <a:solidFill>
                  <a:srgbClr val="C00000"/>
                </a:solidFill>
              </a:rPr>
              <a:t>e victims</a:t>
            </a:r>
          </a:p>
        </p:txBody>
      </p:sp>
      <p:sp>
        <p:nvSpPr>
          <p:cNvPr id="5" name="Rectangle 4"/>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6" name="Rectangle 5"/>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Title 1"/>
          <p:cNvSpPr txBox="1">
            <a:spLocks/>
          </p:cNvSpPr>
          <p:nvPr/>
        </p:nvSpPr>
        <p:spPr bwMode="auto">
          <a:xfrm>
            <a:off x="685800" y="6248400"/>
            <a:ext cx="7924800" cy="533400"/>
          </a:xfrm>
          <a:prstGeom prst="rect">
            <a:avLst/>
          </a:prstGeom>
          <a:noFill/>
          <a:ln w="9525">
            <a:noFill/>
            <a:miter lim="800000"/>
            <a:headEnd/>
            <a:tailEnd/>
          </a:ln>
        </p:spPr>
        <p:txBody>
          <a:bodyPr anchor="ctr"/>
          <a:lstStyle/>
          <a:p>
            <a:pPr eaLnBrk="0" hangingPunct="0">
              <a:defRPr/>
            </a:pPr>
            <a:r>
              <a:rPr lang="en-US" sz="2000" b="1" i="1" u="sng" dirty="0">
                <a:latin typeface="+mj-lt"/>
                <a:ea typeface="+mj-ea"/>
                <a:cs typeface="+mj-cs"/>
              </a:rPr>
              <a:t>Sources</a:t>
            </a:r>
            <a:r>
              <a:rPr lang="en-US" sz="2000" i="1" dirty="0">
                <a:latin typeface="+mj-lt"/>
                <a:ea typeface="+mj-ea"/>
                <a:cs typeface="+mj-cs"/>
              </a:rPr>
              <a:t>: ADSI Report 2015, NCRB, </a:t>
            </a:r>
            <a:r>
              <a:rPr lang="en-US" sz="2000" i="1" dirty="0" err="1">
                <a:latin typeface="+mj-lt"/>
                <a:ea typeface="+mj-ea"/>
                <a:cs typeface="+mj-cs"/>
              </a:rPr>
              <a:t>MoHA</a:t>
            </a:r>
            <a:r>
              <a:rPr lang="en-US" sz="2000" i="1" dirty="0">
                <a:latin typeface="+mj-lt"/>
                <a:ea typeface="+mj-ea"/>
                <a:cs typeface="+mj-cs"/>
              </a:rPr>
              <a:t>, GOI</a:t>
            </a:r>
          </a:p>
        </p:txBody>
      </p:sp>
      <p:sp>
        <p:nvSpPr>
          <p:cNvPr id="9" name="Content Placeholder 2"/>
          <p:cNvSpPr>
            <a:spLocks noGrp="1"/>
          </p:cNvSpPr>
          <p:nvPr>
            <p:ph sz="half" idx="2"/>
          </p:nvPr>
        </p:nvSpPr>
        <p:spPr>
          <a:xfrm>
            <a:off x="762000" y="1295400"/>
            <a:ext cx="7696200" cy="4953000"/>
          </a:xfrm>
        </p:spPr>
        <p:txBody>
          <a:bodyPr rtlCol="0">
            <a:noAutofit/>
          </a:bodyPr>
          <a:lstStyle/>
          <a:p>
            <a:pPr eaLnBrk="1" fontAlgn="auto" hangingPunct="1">
              <a:spcAft>
                <a:spcPts val="0"/>
              </a:spcAft>
              <a:buFont typeface="Arial" pitchFamily="34" charset="0"/>
              <a:buChar char="•"/>
              <a:defRPr/>
            </a:pPr>
            <a:r>
              <a:rPr lang="en-US" sz="2800" b="0" dirty="0"/>
              <a:t> Below 17 years: 	</a:t>
            </a:r>
            <a:r>
              <a:rPr lang="en-US" sz="3200" b="1" dirty="0">
                <a:solidFill>
                  <a:srgbClr val="FF0000"/>
                </a:solidFill>
              </a:rPr>
              <a:t>15,633</a:t>
            </a:r>
            <a:r>
              <a:rPr lang="en-US" sz="2800" b="0" dirty="0"/>
              <a:t> Persons killed</a:t>
            </a:r>
          </a:p>
          <a:p>
            <a:pPr eaLnBrk="1" fontAlgn="auto" hangingPunct="1">
              <a:spcAft>
                <a:spcPts val="0"/>
              </a:spcAft>
              <a:buFont typeface="Arial" pitchFamily="34" charset="0"/>
              <a:buChar char="•"/>
              <a:defRPr/>
            </a:pPr>
            <a:endParaRPr lang="en-US" sz="2800" b="0" dirty="0"/>
          </a:p>
          <a:p>
            <a:pPr eaLnBrk="1" fontAlgn="auto" hangingPunct="1">
              <a:spcAft>
                <a:spcPts val="0"/>
              </a:spcAft>
              <a:buFont typeface="Arial" pitchFamily="34" charset="0"/>
              <a:buChar char="•"/>
              <a:defRPr/>
            </a:pPr>
            <a:r>
              <a:rPr lang="en-US" sz="2800" b="0" dirty="0"/>
              <a:t>18-30  years:		</a:t>
            </a:r>
            <a:r>
              <a:rPr lang="en-US" sz="3200" b="1" dirty="0">
                <a:solidFill>
                  <a:srgbClr val="FF0000"/>
                </a:solidFill>
              </a:rPr>
              <a:t>51,787</a:t>
            </a:r>
          </a:p>
          <a:p>
            <a:pPr eaLnBrk="1" fontAlgn="auto" hangingPunct="1">
              <a:spcAft>
                <a:spcPts val="0"/>
              </a:spcAft>
              <a:buFont typeface="Arial" pitchFamily="34" charset="0"/>
              <a:buChar char="•"/>
              <a:defRPr/>
            </a:pPr>
            <a:endParaRPr lang="en-US" sz="2800" b="0" dirty="0"/>
          </a:p>
          <a:p>
            <a:pPr eaLnBrk="1" fontAlgn="auto" hangingPunct="1">
              <a:spcAft>
                <a:spcPts val="0"/>
              </a:spcAft>
              <a:buFont typeface="Arial" pitchFamily="34" charset="0"/>
              <a:buChar char="•"/>
              <a:defRPr/>
            </a:pPr>
            <a:r>
              <a:rPr lang="en-US" sz="2800" b="0" dirty="0"/>
              <a:t>30-45 years:		</a:t>
            </a:r>
            <a:r>
              <a:rPr lang="en-US" sz="2800" b="0" dirty="0">
                <a:solidFill>
                  <a:srgbClr val="FF0000"/>
                </a:solidFill>
              </a:rPr>
              <a:t>47,087</a:t>
            </a:r>
          </a:p>
          <a:p>
            <a:pPr eaLnBrk="1" fontAlgn="auto" hangingPunct="1">
              <a:spcAft>
                <a:spcPts val="0"/>
              </a:spcAft>
              <a:buFont typeface="Arial" pitchFamily="34" charset="0"/>
              <a:buChar char="•"/>
              <a:defRPr/>
            </a:pPr>
            <a:endParaRPr lang="en-US" sz="2800" b="0" dirty="0"/>
          </a:p>
          <a:p>
            <a:pPr eaLnBrk="1" fontAlgn="auto" hangingPunct="1">
              <a:spcAft>
                <a:spcPts val="0"/>
              </a:spcAft>
              <a:buFont typeface="Arial" pitchFamily="34" charset="0"/>
              <a:buChar char="•"/>
              <a:defRPr/>
            </a:pPr>
            <a:r>
              <a:rPr lang="en-US" sz="2800" dirty="0"/>
              <a:t>45-60 years:		25,821</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r>
              <a:rPr lang="en-US" sz="2800" b="0" dirty="0"/>
              <a:t>60 years &amp; above:	8,379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228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4572000" y="640080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8" name="Rectangle 7"/>
          <p:cNvSpPr/>
          <p:nvPr/>
        </p:nvSpPr>
        <p:spPr>
          <a:xfrm>
            <a:off x="4572000" y="65532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Rectangle 8"/>
          <p:cNvSpPr/>
          <p:nvPr/>
        </p:nvSpPr>
        <p:spPr>
          <a:xfrm>
            <a:off x="4572000" y="6705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flipH="1">
            <a:off x="-1" y="0"/>
            <a:ext cx="152399" cy="1676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152396" y="228600"/>
            <a:ext cx="76204"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228600" y="381000"/>
            <a:ext cx="152400" cy="1295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8762994" y="5181600"/>
            <a:ext cx="152406" cy="1219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915399" y="5181600"/>
            <a:ext cx="76201"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H="1">
            <a:off x="8991600" y="5181600"/>
            <a:ext cx="152399" cy="1676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762000" y="838200"/>
            <a:ext cx="7467600" cy="3810000"/>
          </a:xfrm>
        </p:spPr>
        <p:txBody>
          <a:bodyPr/>
          <a:lstStyle/>
          <a:p>
            <a:r>
              <a:rPr lang="en-US" sz="4800" dirty="0">
                <a:solidFill>
                  <a:srgbClr val="0000FF"/>
                </a:solidFill>
              </a:rPr>
              <a:t>Key </a:t>
            </a:r>
            <a:r>
              <a:rPr lang="en-US" sz="4800" b="1" dirty="0">
                <a:solidFill>
                  <a:srgbClr val="0000FF"/>
                </a:solidFill>
              </a:rPr>
              <a:t>Risk Factors </a:t>
            </a:r>
            <a:br>
              <a:rPr lang="en-US" sz="4800" b="1" dirty="0">
                <a:solidFill>
                  <a:srgbClr val="0000FF"/>
                </a:solidFill>
              </a:rPr>
            </a:br>
            <a:r>
              <a:rPr lang="en-US" sz="4800" dirty="0">
                <a:solidFill>
                  <a:srgbClr val="0000FF"/>
                </a:solidFill>
              </a:rPr>
              <a:t>associated with </a:t>
            </a:r>
            <a:br>
              <a:rPr lang="en-US" sz="4800" dirty="0">
                <a:solidFill>
                  <a:srgbClr val="0000FF"/>
                </a:solidFill>
              </a:rPr>
            </a:br>
            <a:r>
              <a:rPr lang="en-US" sz="4800" dirty="0">
                <a:solidFill>
                  <a:srgbClr val="0000FF"/>
                </a:solidFill>
              </a:rPr>
              <a:t>road crash deaths &amp; injuries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914400" y="1905001"/>
            <a:ext cx="5715000" cy="4893647"/>
          </a:xfrm>
          <a:prstGeom prst="rect">
            <a:avLst/>
          </a:prstGeom>
          <a:noFill/>
          <a:ln w="9525">
            <a:noFill/>
            <a:miter lim="800000"/>
            <a:headEnd/>
            <a:tailEnd/>
          </a:ln>
        </p:spPr>
        <p:txBody>
          <a:bodyPr wrap="square" anchor="ctr">
            <a:spAutoFit/>
          </a:bodyPr>
          <a:lstStyle/>
          <a:p>
            <a:pPr marL="514350" indent="-514350" eaLnBrk="0" hangingPunct="0">
              <a:buFont typeface="Arial" pitchFamily="34" charset="0"/>
              <a:buChar char="•"/>
            </a:pPr>
            <a:r>
              <a:rPr lang="en-US" sz="2400" b="1" dirty="0">
                <a:solidFill>
                  <a:srgbClr val="0000FF"/>
                </a:solidFill>
                <a:cs typeface="Calibri" pitchFamily="34" charset="0"/>
              </a:rPr>
              <a:t>Speeding</a:t>
            </a:r>
            <a:r>
              <a:rPr lang="en-US" sz="2400" dirty="0">
                <a:solidFill>
                  <a:srgbClr val="0000FF"/>
                </a:solidFill>
                <a:cs typeface="Calibri" pitchFamily="34" charset="0"/>
              </a:rPr>
              <a:t> </a:t>
            </a:r>
          </a:p>
          <a:p>
            <a:pPr marL="514350" indent="-514350" eaLnBrk="0" hangingPunct="0">
              <a:buFont typeface="Arial" pitchFamily="34" charset="0"/>
              <a:buChar char="•"/>
            </a:pPr>
            <a:endParaRPr lang="en-US" sz="2400" dirty="0">
              <a:solidFill>
                <a:srgbClr val="0000FF"/>
              </a:solidFill>
              <a:cs typeface="Calibri" pitchFamily="34" charset="0"/>
            </a:endParaRPr>
          </a:p>
          <a:p>
            <a:pPr marL="514350" indent="-514350" eaLnBrk="0" hangingPunct="0">
              <a:buFont typeface="Arial" pitchFamily="34" charset="0"/>
              <a:buChar char="•"/>
            </a:pPr>
            <a:r>
              <a:rPr lang="en-US" sz="2400" b="1" dirty="0">
                <a:solidFill>
                  <a:srgbClr val="0000FF"/>
                </a:solidFill>
                <a:cs typeface="Calibri" pitchFamily="34" charset="0"/>
              </a:rPr>
              <a:t>Drink driving</a:t>
            </a:r>
          </a:p>
          <a:p>
            <a:pPr marL="514350" indent="-514350" eaLnBrk="0" hangingPunct="0">
              <a:buFont typeface="Arial" pitchFamily="34" charset="0"/>
              <a:buChar char="•"/>
            </a:pPr>
            <a:endParaRPr lang="en-US" sz="2400" dirty="0">
              <a:solidFill>
                <a:srgbClr val="0000FF"/>
              </a:solidFill>
              <a:cs typeface="Calibri" pitchFamily="34" charset="0"/>
            </a:endParaRPr>
          </a:p>
          <a:p>
            <a:pPr marL="514350" indent="-514350" eaLnBrk="0" hangingPunct="0">
              <a:buFont typeface="Arial" pitchFamily="34" charset="0"/>
              <a:buChar char="•"/>
            </a:pPr>
            <a:r>
              <a:rPr lang="en-US" sz="2400" b="1" dirty="0">
                <a:solidFill>
                  <a:srgbClr val="0000FF"/>
                </a:solidFill>
                <a:cs typeface="Calibri" pitchFamily="34" charset="0"/>
              </a:rPr>
              <a:t>Helmets</a:t>
            </a:r>
          </a:p>
          <a:p>
            <a:pPr marL="514350" indent="-514350" eaLnBrk="0" hangingPunct="0">
              <a:buFont typeface="Arial" pitchFamily="34" charset="0"/>
              <a:buChar char="•"/>
            </a:pPr>
            <a:endParaRPr lang="en-US" sz="2400" dirty="0">
              <a:solidFill>
                <a:srgbClr val="0000FF"/>
              </a:solidFill>
              <a:cs typeface="Calibri" pitchFamily="34" charset="0"/>
            </a:endParaRPr>
          </a:p>
          <a:p>
            <a:pPr marL="514350" indent="-514350" eaLnBrk="0" hangingPunct="0">
              <a:buFont typeface="Arial" pitchFamily="34" charset="0"/>
              <a:buChar char="•"/>
            </a:pPr>
            <a:r>
              <a:rPr lang="en-US" sz="2400" b="1" dirty="0">
                <a:solidFill>
                  <a:srgbClr val="0000FF"/>
                </a:solidFill>
                <a:cs typeface="Calibri" pitchFamily="34" charset="0"/>
              </a:rPr>
              <a:t>Seat belts</a:t>
            </a:r>
          </a:p>
          <a:p>
            <a:pPr marL="514350" indent="-514350" eaLnBrk="0" hangingPunct="0">
              <a:buFont typeface="Arial" pitchFamily="34" charset="0"/>
              <a:buChar char="•"/>
            </a:pPr>
            <a:endParaRPr lang="en-US" sz="2400" dirty="0">
              <a:solidFill>
                <a:srgbClr val="0000FF"/>
              </a:solidFill>
              <a:cs typeface="Calibri" pitchFamily="34" charset="0"/>
            </a:endParaRPr>
          </a:p>
          <a:p>
            <a:pPr marL="514350" indent="-514350" eaLnBrk="0" hangingPunct="0">
              <a:buFont typeface="Arial" pitchFamily="34" charset="0"/>
              <a:buChar char="•"/>
            </a:pPr>
            <a:r>
              <a:rPr lang="en-US" sz="2400" b="1" dirty="0">
                <a:solidFill>
                  <a:srgbClr val="0000FF"/>
                </a:solidFill>
                <a:cs typeface="Calibri" pitchFamily="34" charset="0"/>
              </a:rPr>
              <a:t>Child restraint systems</a:t>
            </a:r>
          </a:p>
          <a:p>
            <a:pPr marL="514350" indent="-514350" eaLnBrk="0" hangingPunct="0">
              <a:buFont typeface="Arial" pitchFamily="34" charset="0"/>
              <a:buChar char="•"/>
            </a:pPr>
            <a:endParaRPr lang="en-US" sz="2400" b="1" dirty="0">
              <a:solidFill>
                <a:srgbClr val="C00000"/>
              </a:solidFill>
              <a:cs typeface="Calibri" pitchFamily="34" charset="0"/>
            </a:endParaRPr>
          </a:p>
          <a:p>
            <a:pPr marL="514350" indent="-514350" eaLnBrk="0" hangingPunct="0">
              <a:buFont typeface="Arial" pitchFamily="34" charset="0"/>
              <a:buChar char="•"/>
            </a:pPr>
            <a:endParaRPr lang="en-US" sz="2400" b="1" dirty="0">
              <a:solidFill>
                <a:srgbClr val="C00000"/>
              </a:solidFill>
              <a:cs typeface="Calibri" pitchFamily="34" charset="0"/>
            </a:endParaRPr>
          </a:p>
          <a:p>
            <a:pPr marL="514350" indent="-514350" eaLnBrk="0" hangingPunct="0">
              <a:buFont typeface="Arial" pitchFamily="34" charset="0"/>
              <a:buChar char="•"/>
            </a:pPr>
            <a:r>
              <a:rPr lang="en-US" sz="2400" dirty="0">
                <a:solidFill>
                  <a:srgbClr val="C00000"/>
                </a:solidFill>
                <a:cs typeface="Calibri" pitchFamily="34" charset="0"/>
              </a:rPr>
              <a:t>Using </a:t>
            </a:r>
            <a:r>
              <a:rPr lang="en-US" sz="2400" b="1" dirty="0">
                <a:solidFill>
                  <a:srgbClr val="C00000"/>
                </a:solidFill>
                <a:cs typeface="Calibri" pitchFamily="34" charset="0"/>
              </a:rPr>
              <a:t>Mobile</a:t>
            </a:r>
            <a:r>
              <a:rPr lang="en-US" sz="2400" dirty="0">
                <a:solidFill>
                  <a:srgbClr val="C00000"/>
                </a:solidFill>
                <a:cs typeface="Calibri" pitchFamily="34" charset="0"/>
              </a:rPr>
              <a:t> while driving/ </a:t>
            </a:r>
            <a:r>
              <a:rPr lang="en-US" sz="2400" b="1" dirty="0">
                <a:solidFill>
                  <a:srgbClr val="C00000"/>
                </a:solidFill>
                <a:cs typeface="Calibri" pitchFamily="34" charset="0"/>
              </a:rPr>
              <a:t>Distracted</a:t>
            </a:r>
            <a:r>
              <a:rPr lang="en-US" sz="2400" dirty="0">
                <a:solidFill>
                  <a:srgbClr val="C00000"/>
                </a:solidFill>
                <a:cs typeface="Calibri" pitchFamily="34" charset="0"/>
              </a:rPr>
              <a:t> driving </a:t>
            </a:r>
            <a:endParaRPr lang="en-US" sz="2400" dirty="0">
              <a:solidFill>
                <a:srgbClr val="C00000"/>
              </a:solidFill>
            </a:endParaRP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pic>
        <p:nvPicPr>
          <p:cNvPr id="8" name="Picture 2"/>
          <p:cNvPicPr>
            <a:picLocks noChangeAspect="1" noChangeArrowheads="1"/>
          </p:cNvPicPr>
          <p:nvPr/>
        </p:nvPicPr>
        <p:blipFill>
          <a:blip r:embed="rId2"/>
          <a:srcRect/>
          <a:stretch>
            <a:fillRect/>
          </a:stretch>
        </p:blipFill>
        <p:spPr bwMode="auto">
          <a:xfrm>
            <a:off x="2638434" y="457200"/>
            <a:ext cx="1628766" cy="1220002"/>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4724400" y="457201"/>
            <a:ext cx="1981201" cy="1219200"/>
          </a:xfrm>
          <a:prstGeom prst="rect">
            <a:avLst/>
          </a:prstGeom>
          <a:noFill/>
          <a:ln w="9525">
            <a:noFill/>
            <a:miter lim="800000"/>
            <a:headEnd/>
            <a:tailEnd/>
          </a:ln>
          <a:effectLst/>
        </p:spPr>
      </p:pic>
      <p:pic>
        <p:nvPicPr>
          <p:cNvPr id="12" name="Picture 5" descr="D:\2017-Jan\Photos-road safety-Seat belt.jpg"/>
          <p:cNvPicPr>
            <a:picLocks noChangeAspect="1" noChangeArrowheads="1"/>
          </p:cNvPicPr>
          <p:nvPr/>
        </p:nvPicPr>
        <p:blipFill>
          <a:blip r:embed="rId4"/>
          <a:srcRect/>
          <a:stretch>
            <a:fillRect/>
          </a:stretch>
        </p:blipFill>
        <p:spPr bwMode="auto">
          <a:xfrm>
            <a:off x="6172200" y="457201"/>
            <a:ext cx="1485898" cy="1219199"/>
          </a:xfrm>
          <a:prstGeom prst="rect">
            <a:avLst/>
          </a:prstGeom>
          <a:noFill/>
        </p:spPr>
      </p:pic>
      <p:pic>
        <p:nvPicPr>
          <p:cNvPr id="14" name="Picture 4" descr="D:\2017-Jan\Photos-road safety-Helmet.jpg"/>
          <p:cNvPicPr>
            <a:picLocks noChangeAspect="1" noChangeArrowheads="1"/>
          </p:cNvPicPr>
          <p:nvPr/>
        </p:nvPicPr>
        <p:blipFill>
          <a:blip r:embed="rId5"/>
          <a:srcRect/>
          <a:stretch>
            <a:fillRect/>
          </a:stretch>
        </p:blipFill>
        <p:spPr bwMode="auto">
          <a:xfrm>
            <a:off x="4267200" y="457200"/>
            <a:ext cx="1039262" cy="1220003"/>
          </a:xfrm>
          <a:prstGeom prst="rect">
            <a:avLst/>
          </a:prstGeom>
          <a:noFill/>
        </p:spPr>
      </p:pic>
      <p:pic>
        <p:nvPicPr>
          <p:cNvPr id="6146" name="Picture 2"/>
          <p:cNvPicPr>
            <a:picLocks noChangeAspect="1" noChangeArrowheads="1"/>
          </p:cNvPicPr>
          <p:nvPr/>
        </p:nvPicPr>
        <p:blipFill>
          <a:blip r:embed="rId6"/>
          <a:srcRect/>
          <a:stretch>
            <a:fillRect/>
          </a:stretch>
        </p:blipFill>
        <p:spPr bwMode="auto">
          <a:xfrm>
            <a:off x="7239000" y="4472015"/>
            <a:ext cx="1752600" cy="739536"/>
          </a:xfrm>
          <a:prstGeom prst="rect">
            <a:avLst/>
          </a:prstGeom>
          <a:noFill/>
          <a:ln w="9525">
            <a:noFill/>
            <a:miter lim="800000"/>
            <a:headEnd/>
            <a:tailEnd/>
          </a:ln>
          <a:effectLst/>
        </p:spPr>
      </p:pic>
      <p:pic>
        <p:nvPicPr>
          <p:cNvPr id="6147" name="Picture 3"/>
          <p:cNvPicPr>
            <a:picLocks noChangeAspect="1" noChangeArrowheads="1"/>
          </p:cNvPicPr>
          <p:nvPr/>
        </p:nvPicPr>
        <p:blipFill>
          <a:blip r:embed="rId7"/>
          <a:srcRect/>
          <a:stretch>
            <a:fillRect/>
          </a:stretch>
        </p:blipFill>
        <p:spPr bwMode="auto">
          <a:xfrm>
            <a:off x="7239000" y="3361944"/>
            <a:ext cx="1752600" cy="981456"/>
          </a:xfrm>
          <a:prstGeom prst="rect">
            <a:avLst/>
          </a:prstGeom>
          <a:noFill/>
          <a:ln w="9525">
            <a:noFill/>
            <a:miter lim="800000"/>
            <a:headEnd/>
            <a:tailEnd/>
          </a:ln>
          <a:effectLst/>
        </p:spPr>
      </p:pic>
      <p:pic>
        <p:nvPicPr>
          <p:cNvPr id="6148" name="Picture 4"/>
          <p:cNvPicPr>
            <a:picLocks noChangeAspect="1" noChangeArrowheads="1"/>
          </p:cNvPicPr>
          <p:nvPr/>
        </p:nvPicPr>
        <p:blipFill>
          <a:blip r:embed="rId8"/>
          <a:srcRect/>
          <a:stretch>
            <a:fillRect/>
          </a:stretch>
        </p:blipFill>
        <p:spPr bwMode="auto">
          <a:xfrm>
            <a:off x="6258921" y="5373624"/>
            <a:ext cx="2749888" cy="1331976"/>
          </a:xfrm>
          <a:prstGeom prst="rect">
            <a:avLst/>
          </a:prstGeom>
          <a:noFill/>
          <a:ln w="9525">
            <a:noFill/>
            <a:miter lim="800000"/>
            <a:headEnd/>
            <a:tailEnd/>
          </a:ln>
          <a:effectLst/>
        </p:spPr>
      </p:pic>
      <p:pic>
        <p:nvPicPr>
          <p:cNvPr id="18" name="Picture 7"/>
          <p:cNvPicPr>
            <a:picLocks noChangeAspect="1" noChangeArrowheads="1"/>
          </p:cNvPicPr>
          <p:nvPr/>
        </p:nvPicPr>
        <p:blipFill>
          <a:blip r:embed="rId9"/>
          <a:srcRect/>
          <a:stretch>
            <a:fillRect/>
          </a:stretch>
        </p:blipFill>
        <p:spPr bwMode="auto">
          <a:xfrm>
            <a:off x="1446998" y="457200"/>
            <a:ext cx="1220002" cy="122000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381000" y="993368"/>
            <a:ext cx="8458200" cy="6109365"/>
          </a:xfrm>
          <a:prstGeom prst="rect">
            <a:avLst/>
          </a:prstGeom>
          <a:noFill/>
          <a:ln w="9525">
            <a:noFill/>
            <a:miter lim="800000"/>
            <a:headEnd/>
            <a:tailEnd/>
          </a:ln>
        </p:spPr>
        <p:txBody>
          <a:bodyPr wrap="square" anchor="ctr">
            <a:spAutoFit/>
          </a:bodyPr>
          <a:lstStyle/>
          <a:p>
            <a:pPr marL="514350" indent="-514350" eaLnBrk="0" hangingPunct="0">
              <a:buFont typeface="Arial" pitchFamily="34" charset="0"/>
              <a:buChar char="•"/>
            </a:pPr>
            <a:r>
              <a:rPr lang="en-US" sz="2000" b="1" dirty="0">
                <a:cs typeface="Calibri" pitchFamily="34" charset="0"/>
              </a:rPr>
              <a:t>Speeding</a:t>
            </a:r>
            <a:r>
              <a:rPr lang="en-US" sz="2000" dirty="0">
                <a:cs typeface="Calibri" pitchFamily="34" charset="0"/>
              </a:rPr>
              <a:t>  is the biggest cause of road fatalities on India. As per the NCRB Report, in year 2015, </a:t>
            </a:r>
            <a:r>
              <a:rPr lang="en-US" sz="2000" b="1" dirty="0">
                <a:solidFill>
                  <a:srgbClr val="0000FF"/>
                </a:solidFill>
                <a:cs typeface="Calibri" pitchFamily="34" charset="0"/>
              </a:rPr>
              <a:t>Speeding</a:t>
            </a:r>
            <a:r>
              <a:rPr lang="en-US" sz="2000" dirty="0">
                <a:cs typeface="Calibri" pitchFamily="34" charset="0"/>
              </a:rPr>
              <a:t> resulted in </a:t>
            </a:r>
            <a:r>
              <a:rPr lang="en-US" sz="2000" b="1" dirty="0">
                <a:solidFill>
                  <a:srgbClr val="FF0000"/>
                </a:solidFill>
                <a:cs typeface="Calibri" pitchFamily="34" charset="0"/>
              </a:rPr>
              <a:t>60,969</a:t>
            </a:r>
            <a:r>
              <a:rPr lang="en-US" sz="2000" dirty="0">
                <a:cs typeface="Calibri" pitchFamily="34" charset="0"/>
              </a:rPr>
              <a:t> </a:t>
            </a:r>
            <a:r>
              <a:rPr lang="en-US" sz="2000" dirty="0">
                <a:solidFill>
                  <a:srgbClr val="FF0000"/>
                </a:solidFill>
                <a:cs typeface="Calibri" pitchFamily="34" charset="0"/>
              </a:rPr>
              <a:t>deaths</a:t>
            </a:r>
            <a:r>
              <a:rPr lang="en-US" sz="2000" dirty="0">
                <a:cs typeface="Calibri" pitchFamily="34" charset="0"/>
              </a:rPr>
              <a:t> and </a:t>
            </a:r>
            <a:r>
              <a:rPr lang="en-US" sz="2000" b="1" dirty="0">
                <a:solidFill>
                  <a:srgbClr val="0000FF"/>
                </a:solidFill>
                <a:cs typeface="Calibri" pitchFamily="34" charset="0"/>
              </a:rPr>
              <a:t>dangerous driving </a:t>
            </a:r>
            <a:r>
              <a:rPr lang="en-US" sz="2000" b="1" dirty="0">
                <a:solidFill>
                  <a:srgbClr val="FF0000"/>
                </a:solidFill>
                <a:cs typeface="Calibri" pitchFamily="34" charset="0"/>
              </a:rPr>
              <a:t>48,093 comprising 109,062</a:t>
            </a:r>
            <a:r>
              <a:rPr lang="en-US" sz="2000" dirty="0">
                <a:solidFill>
                  <a:srgbClr val="FF0000"/>
                </a:solidFill>
                <a:cs typeface="Calibri" pitchFamily="34" charset="0"/>
              </a:rPr>
              <a:t> (75%)</a:t>
            </a:r>
            <a:r>
              <a:rPr lang="en-US" sz="2000" dirty="0">
                <a:cs typeface="Calibri" pitchFamily="34" charset="0"/>
              </a:rPr>
              <a:t> of road crash deaths (</a:t>
            </a:r>
            <a:r>
              <a:rPr lang="en-US" sz="2000" b="1" dirty="0">
                <a:cs typeface="Calibri" pitchFamily="34" charset="0"/>
              </a:rPr>
              <a:t>148,707)</a:t>
            </a:r>
            <a:r>
              <a:rPr lang="en-US" sz="2000" dirty="0">
                <a:cs typeface="Calibri" pitchFamily="34" charset="0"/>
              </a:rPr>
              <a:t>.</a:t>
            </a:r>
          </a:p>
          <a:p>
            <a:pPr marL="514350" indent="-514350" eaLnBrk="0" hangingPunct="0">
              <a:buFont typeface="Arial" pitchFamily="34" charset="0"/>
              <a:buChar char="•"/>
            </a:pPr>
            <a:endParaRPr lang="en-US" sz="2000" dirty="0">
              <a:solidFill>
                <a:srgbClr val="C00000"/>
              </a:solidFill>
              <a:cs typeface="Calibri" pitchFamily="34" charset="0"/>
            </a:endParaRPr>
          </a:p>
          <a:p>
            <a:pPr marL="514350" indent="-514350" eaLnBrk="0" hangingPunct="0">
              <a:buFont typeface="Arial" pitchFamily="34" charset="0"/>
              <a:buChar char="•"/>
            </a:pPr>
            <a:r>
              <a:rPr lang="en-US" sz="2000" dirty="0">
                <a:solidFill>
                  <a:srgbClr val="C00000"/>
                </a:solidFill>
                <a:cs typeface="Calibri" pitchFamily="34" charset="0"/>
              </a:rPr>
              <a:t>Section 112, </a:t>
            </a:r>
            <a:r>
              <a:rPr lang="en-US" sz="2000" b="1" dirty="0">
                <a:solidFill>
                  <a:srgbClr val="C00000"/>
                </a:solidFill>
                <a:cs typeface="Calibri" pitchFamily="34" charset="0"/>
              </a:rPr>
              <a:t>183 , 184 </a:t>
            </a:r>
            <a:r>
              <a:rPr lang="en-US" sz="2000" dirty="0">
                <a:cs typeface="Calibri" pitchFamily="34" charset="0"/>
              </a:rPr>
              <a:t>and </a:t>
            </a:r>
            <a:r>
              <a:rPr lang="en-US" sz="2000" dirty="0">
                <a:solidFill>
                  <a:srgbClr val="C00000"/>
                </a:solidFill>
                <a:cs typeface="Calibri" pitchFamily="34" charset="0"/>
              </a:rPr>
              <a:t>189</a:t>
            </a:r>
            <a:r>
              <a:rPr lang="en-US" sz="2000" dirty="0">
                <a:cs typeface="Calibri" pitchFamily="34" charset="0"/>
              </a:rPr>
              <a:t> of </a:t>
            </a:r>
            <a:r>
              <a:rPr lang="en-US" sz="2000" b="1" dirty="0">
                <a:cs typeface="Calibri" pitchFamily="34" charset="0"/>
              </a:rPr>
              <a:t>Motor Vehicle Act, 1988</a:t>
            </a:r>
            <a:r>
              <a:rPr lang="en-US" sz="2000" dirty="0">
                <a:cs typeface="Calibri" pitchFamily="34" charset="0"/>
              </a:rPr>
              <a:t> deal with Speed and dangerous driving violations in India. Besides </a:t>
            </a:r>
            <a:r>
              <a:rPr lang="en-US" sz="2000" dirty="0">
                <a:solidFill>
                  <a:srgbClr val="C00000"/>
                </a:solidFill>
                <a:cs typeface="Calibri" pitchFamily="34" charset="0"/>
              </a:rPr>
              <a:t>Section 279 </a:t>
            </a:r>
            <a:r>
              <a:rPr lang="en-US" sz="2000" dirty="0">
                <a:cs typeface="Calibri" pitchFamily="34" charset="0"/>
              </a:rPr>
              <a:t>of </a:t>
            </a:r>
            <a:r>
              <a:rPr lang="en-US" sz="2000" b="1" dirty="0">
                <a:cs typeface="Calibri" pitchFamily="34" charset="0"/>
              </a:rPr>
              <a:t>Indian Penal Code </a:t>
            </a:r>
            <a:r>
              <a:rPr lang="en-US" sz="2000" dirty="0">
                <a:cs typeface="Calibri" pitchFamily="34" charset="0"/>
              </a:rPr>
              <a:t>also used to register cases of </a:t>
            </a:r>
            <a:r>
              <a:rPr lang="en-US" sz="2000" dirty="0">
                <a:solidFill>
                  <a:srgbClr val="C00000"/>
                </a:solidFill>
                <a:cs typeface="Calibri" pitchFamily="34" charset="0"/>
              </a:rPr>
              <a:t>rash &amp; negligent driving</a:t>
            </a:r>
            <a:r>
              <a:rPr lang="en-US" sz="2000" dirty="0">
                <a:cs typeface="Calibri" pitchFamily="34" charset="0"/>
              </a:rPr>
              <a:t>. </a:t>
            </a:r>
          </a:p>
          <a:p>
            <a:pPr marL="514350" indent="-514350" eaLnBrk="0" hangingPunct="0">
              <a:buFont typeface="Arial" pitchFamily="34" charset="0"/>
              <a:buChar char="•"/>
            </a:pPr>
            <a:endParaRPr lang="en-US" sz="2000" dirty="0">
              <a:cs typeface="Calibri" pitchFamily="34" charset="0"/>
            </a:endParaRPr>
          </a:p>
          <a:p>
            <a:pPr marL="514350" indent="-514350" eaLnBrk="0" hangingPunct="0">
              <a:buFont typeface="Arial" pitchFamily="34" charset="0"/>
              <a:buChar char="•"/>
            </a:pPr>
            <a:r>
              <a:rPr lang="en-US" sz="2000" dirty="0">
                <a:cs typeface="Calibri" pitchFamily="34" charset="0"/>
              </a:rPr>
              <a:t>Present penalty amount prescribed in law is </a:t>
            </a:r>
            <a:r>
              <a:rPr lang="en-US" sz="2000" dirty="0">
                <a:solidFill>
                  <a:srgbClr val="C00000"/>
                </a:solidFill>
                <a:cs typeface="Calibri" pitchFamily="34" charset="0"/>
              </a:rPr>
              <a:t>Rs</a:t>
            </a:r>
            <a:r>
              <a:rPr lang="en-US" sz="2000" dirty="0">
                <a:cs typeface="Calibri" pitchFamily="34" charset="0"/>
              </a:rPr>
              <a:t>.</a:t>
            </a:r>
            <a:r>
              <a:rPr lang="en-US" sz="2000" b="1" dirty="0">
                <a:solidFill>
                  <a:srgbClr val="C00000"/>
                </a:solidFill>
                <a:cs typeface="Calibri" pitchFamily="34" charset="0"/>
              </a:rPr>
              <a:t>400</a:t>
            </a:r>
            <a:r>
              <a:rPr lang="en-US" sz="2000" dirty="0">
                <a:cs typeface="Calibri" pitchFamily="34" charset="0"/>
              </a:rPr>
              <a:t> for 1</a:t>
            </a:r>
            <a:r>
              <a:rPr lang="en-US" sz="2000" baseline="30000" dirty="0">
                <a:cs typeface="Calibri" pitchFamily="34" charset="0"/>
              </a:rPr>
              <a:t>st</a:t>
            </a:r>
            <a:r>
              <a:rPr lang="en-US" sz="2000" dirty="0">
                <a:cs typeface="Calibri" pitchFamily="34" charset="0"/>
              </a:rPr>
              <a:t> offence and up to </a:t>
            </a:r>
            <a:r>
              <a:rPr lang="en-US" sz="2000" dirty="0">
                <a:solidFill>
                  <a:srgbClr val="C00000"/>
                </a:solidFill>
                <a:cs typeface="Calibri" pitchFamily="34" charset="0"/>
              </a:rPr>
              <a:t>Rs.</a:t>
            </a:r>
            <a:r>
              <a:rPr lang="en-US" sz="2000" b="1" dirty="0">
                <a:solidFill>
                  <a:srgbClr val="C00000"/>
                </a:solidFill>
                <a:cs typeface="Calibri" pitchFamily="34" charset="0"/>
              </a:rPr>
              <a:t>1000</a:t>
            </a:r>
            <a:r>
              <a:rPr lang="en-US" sz="2000" dirty="0">
                <a:cs typeface="Calibri" pitchFamily="34" charset="0"/>
              </a:rPr>
              <a:t> for subsequent offence for driving over </a:t>
            </a:r>
            <a:r>
              <a:rPr lang="en-US" sz="2000" b="1" dirty="0">
                <a:cs typeface="Calibri" pitchFamily="34" charset="0"/>
              </a:rPr>
              <a:t>speed limit. </a:t>
            </a:r>
            <a:r>
              <a:rPr lang="en-US" sz="2000" dirty="0">
                <a:cs typeface="Calibri" pitchFamily="34" charset="0"/>
              </a:rPr>
              <a:t>For </a:t>
            </a:r>
            <a:r>
              <a:rPr lang="en-US" sz="2000" b="1" dirty="0">
                <a:cs typeface="Calibri" pitchFamily="34" charset="0"/>
              </a:rPr>
              <a:t>driving dangerously </a:t>
            </a:r>
            <a:r>
              <a:rPr lang="en-US" sz="2000" dirty="0">
                <a:solidFill>
                  <a:srgbClr val="C00000"/>
                </a:solidFill>
                <a:cs typeface="Calibri" pitchFamily="34" charset="0"/>
              </a:rPr>
              <a:t>Rs.1000</a:t>
            </a:r>
            <a:r>
              <a:rPr lang="en-US" sz="2000" dirty="0">
                <a:cs typeface="Calibri" pitchFamily="34" charset="0"/>
              </a:rPr>
              <a:t> fine or </a:t>
            </a:r>
            <a:r>
              <a:rPr lang="en-US" sz="2000" dirty="0">
                <a:solidFill>
                  <a:srgbClr val="C00000"/>
                </a:solidFill>
                <a:cs typeface="Calibri" pitchFamily="34" charset="0"/>
              </a:rPr>
              <a:t>6-months</a:t>
            </a:r>
            <a:r>
              <a:rPr lang="en-US" sz="2000" dirty="0">
                <a:cs typeface="Calibri" pitchFamily="34" charset="0"/>
              </a:rPr>
              <a:t> </a:t>
            </a:r>
            <a:r>
              <a:rPr lang="en-US" sz="2000" b="1" dirty="0">
                <a:cs typeface="Calibri" pitchFamily="34" charset="0"/>
              </a:rPr>
              <a:t>jail </a:t>
            </a:r>
            <a:r>
              <a:rPr lang="en-US" sz="2000" dirty="0">
                <a:cs typeface="Calibri" pitchFamily="34" charset="0"/>
              </a:rPr>
              <a:t>or both </a:t>
            </a:r>
            <a:r>
              <a:rPr lang="en-US" sz="2000" b="1" dirty="0">
                <a:cs typeface="Calibri" pitchFamily="34" charset="0"/>
              </a:rPr>
              <a:t>in 1</a:t>
            </a:r>
            <a:r>
              <a:rPr lang="en-US" sz="2000" b="1" baseline="30000" dirty="0">
                <a:cs typeface="Calibri" pitchFamily="34" charset="0"/>
              </a:rPr>
              <a:t>st</a:t>
            </a:r>
            <a:r>
              <a:rPr lang="en-US" sz="2000" b="1" dirty="0">
                <a:cs typeface="Calibri" pitchFamily="34" charset="0"/>
              </a:rPr>
              <a:t> offence </a:t>
            </a:r>
            <a:r>
              <a:rPr lang="en-US" sz="2000" dirty="0">
                <a:cs typeface="Calibri" pitchFamily="34" charset="0"/>
              </a:rPr>
              <a:t>and </a:t>
            </a:r>
            <a:r>
              <a:rPr lang="en-US" sz="2000" dirty="0">
                <a:solidFill>
                  <a:srgbClr val="C00000"/>
                </a:solidFill>
                <a:cs typeface="Calibri" pitchFamily="34" charset="0"/>
              </a:rPr>
              <a:t>Rs.2000</a:t>
            </a:r>
            <a:r>
              <a:rPr lang="en-US" sz="2000" dirty="0">
                <a:cs typeface="Calibri" pitchFamily="34" charset="0"/>
              </a:rPr>
              <a:t> fine or </a:t>
            </a:r>
            <a:r>
              <a:rPr lang="en-US" sz="2000" dirty="0">
                <a:solidFill>
                  <a:srgbClr val="C00000"/>
                </a:solidFill>
                <a:cs typeface="Calibri" pitchFamily="34" charset="0"/>
              </a:rPr>
              <a:t>3-years</a:t>
            </a:r>
            <a:r>
              <a:rPr lang="en-US" sz="2000" dirty="0">
                <a:cs typeface="Calibri" pitchFamily="34" charset="0"/>
              </a:rPr>
              <a:t> jai</a:t>
            </a:r>
            <a:r>
              <a:rPr lang="en-US" sz="2000" b="1" dirty="0">
                <a:cs typeface="Calibri" pitchFamily="34" charset="0"/>
              </a:rPr>
              <a:t>l</a:t>
            </a:r>
            <a:r>
              <a:rPr lang="en-US" sz="2000" dirty="0">
                <a:cs typeface="Calibri" pitchFamily="34" charset="0"/>
              </a:rPr>
              <a:t> or both for subsequent offence.</a:t>
            </a:r>
          </a:p>
          <a:p>
            <a:pPr marL="514350" indent="-514350" eaLnBrk="0" hangingPunct="0">
              <a:buFont typeface="Arial" pitchFamily="34" charset="0"/>
              <a:buChar char="•"/>
            </a:pPr>
            <a:endParaRPr lang="en-US" sz="2000" dirty="0">
              <a:cs typeface="Calibri" pitchFamily="34" charset="0"/>
            </a:endParaRPr>
          </a:p>
          <a:p>
            <a:pPr marL="514350" indent="-514350" eaLnBrk="0" hangingPunct="0">
              <a:buFont typeface="Arial" pitchFamily="34" charset="0"/>
              <a:buChar char="•"/>
            </a:pPr>
            <a:r>
              <a:rPr lang="en-US" sz="2000" dirty="0">
                <a:cs typeface="Calibri" pitchFamily="34" charset="0"/>
              </a:rPr>
              <a:t>Proposed in the </a:t>
            </a:r>
            <a:r>
              <a:rPr lang="en-US" sz="2000" b="1" dirty="0">
                <a:solidFill>
                  <a:srgbClr val="0000FF"/>
                </a:solidFill>
                <a:cs typeface="Calibri" pitchFamily="34" charset="0"/>
              </a:rPr>
              <a:t>MVA Bill 2016 </a:t>
            </a:r>
            <a:r>
              <a:rPr lang="en-US" sz="2000" dirty="0">
                <a:cs typeface="Calibri" pitchFamily="34" charset="0"/>
              </a:rPr>
              <a:t>are </a:t>
            </a:r>
            <a:r>
              <a:rPr lang="en-US" sz="2000" b="1" dirty="0">
                <a:solidFill>
                  <a:srgbClr val="C00000"/>
                </a:solidFill>
                <a:cs typeface="Calibri" pitchFamily="34" charset="0"/>
              </a:rPr>
              <a:t>Rs.1000-2000</a:t>
            </a:r>
            <a:r>
              <a:rPr lang="en-US" sz="2000" dirty="0">
                <a:cs typeface="Calibri" pitchFamily="34" charset="0"/>
              </a:rPr>
              <a:t> for 1</a:t>
            </a:r>
            <a:r>
              <a:rPr lang="en-US" sz="2000" baseline="30000" dirty="0">
                <a:cs typeface="Calibri" pitchFamily="34" charset="0"/>
              </a:rPr>
              <a:t>st</a:t>
            </a:r>
            <a:r>
              <a:rPr lang="en-US" sz="2000" dirty="0">
                <a:cs typeface="Calibri" pitchFamily="34" charset="0"/>
              </a:rPr>
              <a:t> offence  for LMVs and Rs.</a:t>
            </a:r>
            <a:r>
              <a:rPr lang="en-US" sz="2000" b="1" dirty="0">
                <a:solidFill>
                  <a:srgbClr val="C00000"/>
                </a:solidFill>
                <a:cs typeface="Calibri" pitchFamily="34" charset="0"/>
              </a:rPr>
              <a:t>2000-4000</a:t>
            </a:r>
            <a:r>
              <a:rPr lang="en-US" sz="2000" dirty="0">
                <a:cs typeface="Calibri" pitchFamily="34" charset="0"/>
              </a:rPr>
              <a:t> for M&amp;HMVs. Driving </a:t>
            </a:r>
            <a:r>
              <a:rPr lang="en-US" sz="2000" dirty="0" err="1">
                <a:cs typeface="Calibri" pitchFamily="34" charset="0"/>
              </a:rPr>
              <a:t>Licence</a:t>
            </a:r>
            <a:r>
              <a:rPr lang="en-US" sz="2000" dirty="0">
                <a:cs typeface="Calibri" pitchFamily="34" charset="0"/>
              </a:rPr>
              <a:t> can be cancelled.</a:t>
            </a:r>
          </a:p>
          <a:p>
            <a:pPr marL="514350" indent="-514350" eaLnBrk="0" hangingPunct="0">
              <a:buFont typeface="+mj-lt"/>
              <a:buAutoNum type="arabicPeriod"/>
            </a:pPr>
            <a:endParaRPr lang="en-US" sz="1100" dirty="0"/>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a:off x="2819400" y="457200"/>
            <a:ext cx="4038600" cy="584775"/>
          </a:xfrm>
          <a:prstGeom prst="rect">
            <a:avLst/>
          </a:prstGeom>
        </p:spPr>
        <p:txBody>
          <a:bodyPr wrap="square">
            <a:spAutoFit/>
          </a:bodyPr>
          <a:lstStyle/>
          <a:p>
            <a:r>
              <a:rPr lang="en-US" sz="3200" b="1" dirty="0">
                <a:solidFill>
                  <a:srgbClr val="C00000"/>
                </a:solidFill>
                <a:cs typeface="Calibri" pitchFamily="34" charset="0"/>
              </a:rPr>
              <a:t>Speeding</a:t>
            </a:r>
            <a:endParaRPr lang="en-US" sz="32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3"/>
          <p:cNvSpPr>
            <a:spLocks noGrp="1"/>
          </p:cNvSpPr>
          <p:nvPr>
            <p:ph sz="half" idx="2"/>
          </p:nvPr>
        </p:nvSpPr>
        <p:spPr>
          <a:xfrm>
            <a:off x="457200" y="1143000"/>
            <a:ext cx="8382000" cy="5257800"/>
          </a:xfrm>
        </p:spPr>
        <p:txBody>
          <a:bodyPr/>
          <a:lstStyle/>
          <a:p>
            <a:r>
              <a:rPr lang="en-US" dirty="0"/>
              <a:t>Speed increases </a:t>
            </a:r>
            <a:r>
              <a:rPr lang="en-US" b="1" dirty="0"/>
              <a:t>likelihood</a:t>
            </a:r>
            <a:r>
              <a:rPr lang="en-US" dirty="0"/>
              <a:t> of getting involved in </a:t>
            </a:r>
            <a:r>
              <a:rPr lang="en-US" b="1" dirty="0"/>
              <a:t>road crash </a:t>
            </a:r>
            <a:r>
              <a:rPr lang="en-US" dirty="0"/>
              <a:t>and </a:t>
            </a:r>
            <a:r>
              <a:rPr lang="en-US" b="1" dirty="0"/>
              <a:t>injury</a:t>
            </a:r>
            <a:r>
              <a:rPr lang="en-US" dirty="0"/>
              <a:t> because: </a:t>
            </a:r>
          </a:p>
          <a:p>
            <a:pPr>
              <a:buNone/>
            </a:pPr>
            <a:r>
              <a:rPr lang="en-US" sz="2000" dirty="0"/>
              <a:t>	- As speed increases, </a:t>
            </a:r>
            <a:r>
              <a:rPr lang="en-US" sz="2000" b="1" dirty="0">
                <a:solidFill>
                  <a:srgbClr val="0000FF"/>
                </a:solidFill>
              </a:rPr>
              <a:t>distance travelled </a:t>
            </a:r>
            <a:r>
              <a:rPr lang="en-US" sz="2000" dirty="0"/>
              <a:t>during driver’s </a:t>
            </a:r>
            <a:r>
              <a:rPr lang="en-US" sz="2000" b="1" dirty="0">
                <a:solidFill>
                  <a:srgbClr val="0000CC"/>
                </a:solidFill>
              </a:rPr>
              <a:t>REACTION time </a:t>
            </a:r>
            <a:r>
              <a:rPr lang="en-US" sz="2000" dirty="0"/>
              <a:t>increases and </a:t>
            </a:r>
            <a:r>
              <a:rPr lang="en-US" sz="2000" b="1" dirty="0">
                <a:solidFill>
                  <a:srgbClr val="0000CC"/>
                </a:solidFill>
              </a:rPr>
              <a:t>DISTANCE needed </a:t>
            </a:r>
            <a:r>
              <a:rPr lang="en-US" sz="2000" dirty="0"/>
              <a:t>to stop increases</a:t>
            </a:r>
          </a:p>
          <a:p>
            <a:pPr>
              <a:buFont typeface="Arial" charset="0"/>
              <a:buNone/>
            </a:pPr>
            <a:r>
              <a:rPr lang="en-US" sz="2000" dirty="0"/>
              <a:t>	- Higher the speed, greater the </a:t>
            </a:r>
            <a:r>
              <a:rPr lang="en-US" sz="2000" b="1" dirty="0">
                <a:solidFill>
                  <a:srgbClr val="FF0000"/>
                </a:solidFill>
              </a:rPr>
              <a:t>RISK</a:t>
            </a:r>
            <a:r>
              <a:rPr lang="en-US" sz="2000" dirty="0"/>
              <a:t> of a </a:t>
            </a:r>
            <a:r>
              <a:rPr lang="en-US" sz="2000" dirty="0">
                <a:solidFill>
                  <a:srgbClr val="FF0000"/>
                </a:solidFill>
              </a:rPr>
              <a:t>severe crash</a:t>
            </a:r>
          </a:p>
          <a:p>
            <a:r>
              <a:rPr lang="en-US" dirty="0"/>
              <a:t>Higher speeds increase likelihood of </a:t>
            </a:r>
            <a:r>
              <a:rPr lang="en-US" dirty="0">
                <a:solidFill>
                  <a:srgbClr val="FF0000"/>
                </a:solidFill>
              </a:rPr>
              <a:t>serious</a:t>
            </a:r>
            <a:r>
              <a:rPr lang="en-US" b="1" dirty="0"/>
              <a:t> </a:t>
            </a:r>
            <a:r>
              <a:rPr lang="en-US" b="1" dirty="0">
                <a:solidFill>
                  <a:srgbClr val="FF0000"/>
                </a:solidFill>
              </a:rPr>
              <a:t>injury</a:t>
            </a:r>
            <a:r>
              <a:rPr lang="en-US" b="1" dirty="0"/>
              <a:t> </a:t>
            </a:r>
            <a:r>
              <a:rPr lang="en-US" dirty="0"/>
              <a:t>or </a:t>
            </a:r>
            <a:r>
              <a:rPr lang="en-US" b="1" dirty="0">
                <a:solidFill>
                  <a:srgbClr val="FF0000"/>
                </a:solidFill>
              </a:rPr>
              <a:t>death</a:t>
            </a:r>
            <a:r>
              <a:rPr lang="en-US" dirty="0"/>
              <a:t> for </a:t>
            </a:r>
            <a:r>
              <a:rPr lang="en-US" b="1" dirty="0"/>
              <a:t>pedestrians, cyclists</a:t>
            </a:r>
            <a:r>
              <a:rPr lang="en-US" dirty="0"/>
              <a:t>, and t</a:t>
            </a:r>
            <a:r>
              <a:rPr lang="en-US" b="1" dirty="0"/>
              <a:t>wo-wheelers</a:t>
            </a:r>
            <a:r>
              <a:rPr lang="en-US" dirty="0"/>
              <a:t>.</a:t>
            </a:r>
          </a:p>
          <a:p>
            <a:r>
              <a:rPr lang="en-US" dirty="0"/>
              <a:t>A </a:t>
            </a:r>
            <a:r>
              <a:rPr lang="en-US" b="1" dirty="0">
                <a:solidFill>
                  <a:srgbClr val="0000FF"/>
                </a:solidFill>
              </a:rPr>
              <a:t>5% </a:t>
            </a:r>
            <a:r>
              <a:rPr lang="en-US" dirty="0">
                <a:solidFill>
                  <a:srgbClr val="0000FF"/>
                </a:solidFill>
              </a:rPr>
              <a:t>cut </a:t>
            </a:r>
            <a:r>
              <a:rPr lang="en-US" dirty="0"/>
              <a:t>in average speed can result in </a:t>
            </a:r>
            <a:r>
              <a:rPr lang="en-US" b="1" dirty="0">
                <a:solidFill>
                  <a:srgbClr val="0000FF"/>
                </a:solidFill>
              </a:rPr>
              <a:t>30%</a:t>
            </a:r>
            <a:r>
              <a:rPr lang="en-US" dirty="0"/>
              <a:t> </a:t>
            </a:r>
            <a:r>
              <a:rPr lang="en-US" dirty="0">
                <a:solidFill>
                  <a:srgbClr val="0000FF"/>
                </a:solidFill>
              </a:rPr>
              <a:t>reduction</a:t>
            </a:r>
            <a:r>
              <a:rPr lang="en-US" dirty="0"/>
              <a:t> in number of fatal crashes.</a:t>
            </a:r>
          </a:p>
          <a:p>
            <a:r>
              <a:rPr lang="en-US" b="1" dirty="0"/>
              <a:t>Effective measures </a:t>
            </a:r>
            <a:r>
              <a:rPr lang="en-US" dirty="0"/>
              <a:t>to address vehicular speed</a:t>
            </a:r>
          </a:p>
          <a:p>
            <a:pPr>
              <a:buFont typeface="Arial" charset="0"/>
              <a:buNone/>
            </a:pPr>
            <a:r>
              <a:rPr lang="en-US" sz="2000" dirty="0"/>
              <a:t>	- </a:t>
            </a:r>
            <a:r>
              <a:rPr lang="en-US" sz="2000" b="1" dirty="0">
                <a:solidFill>
                  <a:srgbClr val="0000CC"/>
                </a:solidFill>
              </a:rPr>
              <a:t>Speed limit</a:t>
            </a:r>
            <a:r>
              <a:rPr lang="en-US" sz="2000" dirty="0">
                <a:solidFill>
                  <a:srgbClr val="0000CC"/>
                </a:solidFill>
              </a:rPr>
              <a:t> </a:t>
            </a:r>
            <a:r>
              <a:rPr lang="en-US" sz="2000" dirty="0"/>
              <a:t>of </a:t>
            </a:r>
            <a:r>
              <a:rPr lang="en-US" sz="2000" dirty="0">
                <a:solidFill>
                  <a:srgbClr val="0000CC"/>
                </a:solidFill>
              </a:rPr>
              <a:t>45-</a:t>
            </a:r>
            <a:r>
              <a:rPr lang="en-US" sz="2000" b="1" dirty="0">
                <a:solidFill>
                  <a:srgbClr val="0000CC"/>
                </a:solidFill>
              </a:rPr>
              <a:t>50 km/hr </a:t>
            </a:r>
            <a:r>
              <a:rPr lang="en-US" sz="2000" dirty="0"/>
              <a:t>in cities and 25-</a:t>
            </a:r>
            <a:r>
              <a:rPr lang="en-US" sz="2000" b="1" dirty="0"/>
              <a:t>30</a:t>
            </a:r>
            <a:r>
              <a:rPr lang="en-US" sz="2000" dirty="0"/>
              <a:t> </a:t>
            </a:r>
            <a:r>
              <a:rPr lang="en-US" sz="2000" dirty="0" err="1"/>
              <a:t>kms</a:t>
            </a:r>
            <a:r>
              <a:rPr lang="en-US" sz="2000" dirty="0"/>
              <a:t>/hr on roads where pedestrians and other vulnerable road users are present</a:t>
            </a:r>
          </a:p>
          <a:p>
            <a:pPr>
              <a:buNone/>
            </a:pPr>
            <a:r>
              <a:rPr lang="en-US" sz="2000" dirty="0"/>
              <a:t>	- </a:t>
            </a:r>
            <a:r>
              <a:rPr lang="en-US" sz="2000" b="1" dirty="0">
                <a:solidFill>
                  <a:srgbClr val="0000CC"/>
                </a:solidFill>
              </a:rPr>
              <a:t>Traffic calming </a:t>
            </a:r>
            <a:r>
              <a:rPr lang="en-US" sz="2000" dirty="0"/>
              <a:t>measures in road designs and </a:t>
            </a:r>
            <a:r>
              <a:rPr lang="en-US" sz="2000" b="1" dirty="0">
                <a:solidFill>
                  <a:srgbClr val="0000FF"/>
                </a:solidFill>
              </a:rPr>
              <a:t>p</a:t>
            </a:r>
            <a:r>
              <a:rPr lang="en-US" sz="2000" b="1" dirty="0">
                <a:solidFill>
                  <a:srgbClr val="0000CC"/>
                </a:solidFill>
              </a:rPr>
              <a:t>edestrian protections </a:t>
            </a:r>
            <a:r>
              <a:rPr lang="en-US" sz="2000" dirty="0"/>
              <a:t>on all motorized vehicles.</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Title 1"/>
          <p:cNvSpPr txBox="1">
            <a:spLocks/>
          </p:cNvSpPr>
          <p:nvPr/>
        </p:nvSpPr>
        <p:spPr bwMode="auto">
          <a:xfrm>
            <a:off x="3048000" y="6324600"/>
            <a:ext cx="6172200" cy="457200"/>
          </a:xfrm>
          <a:prstGeom prst="rect">
            <a:avLst/>
          </a:prstGeom>
          <a:noFill/>
          <a:ln w="9525">
            <a:noFill/>
            <a:miter lim="800000"/>
            <a:headEnd/>
            <a:tailEnd/>
          </a:ln>
        </p:spPr>
        <p:txBody>
          <a:bodyPr anchor="ctr"/>
          <a:lstStyle/>
          <a:p>
            <a:pPr eaLnBrk="0" hangingPunct="0">
              <a:defRPr/>
            </a:pPr>
            <a:r>
              <a:rPr lang="en-US" sz="2000" b="1" i="1" u="sng" dirty="0">
                <a:latin typeface="+mj-lt"/>
                <a:ea typeface="+mj-ea"/>
                <a:cs typeface="+mj-cs"/>
              </a:rPr>
              <a:t>Source</a:t>
            </a:r>
            <a:r>
              <a:rPr lang="en-US" sz="2000" i="1" dirty="0">
                <a:latin typeface="+mj-lt"/>
                <a:ea typeface="+mj-ea"/>
                <a:cs typeface="+mj-cs"/>
              </a:rPr>
              <a:t>: WHO Global Status Report on Road Safety 2015</a:t>
            </a:r>
          </a:p>
        </p:txBody>
      </p:sp>
      <p:sp>
        <p:nvSpPr>
          <p:cNvPr id="10" name="Rectangle 9"/>
          <p:cNvSpPr/>
          <p:nvPr/>
        </p:nvSpPr>
        <p:spPr>
          <a:xfrm>
            <a:off x="838200" y="457200"/>
            <a:ext cx="4038600" cy="584775"/>
          </a:xfrm>
          <a:prstGeom prst="rect">
            <a:avLst/>
          </a:prstGeom>
        </p:spPr>
        <p:txBody>
          <a:bodyPr wrap="square">
            <a:spAutoFit/>
          </a:bodyPr>
          <a:lstStyle/>
          <a:p>
            <a:r>
              <a:rPr lang="en-US" sz="3200" b="1" dirty="0">
                <a:solidFill>
                  <a:srgbClr val="C00000"/>
                </a:solidFill>
                <a:cs typeface="Calibri" pitchFamily="34" charset="0"/>
              </a:rPr>
              <a:t>Speeding..</a:t>
            </a:r>
            <a:endParaRPr lang="en-US" sz="32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609600" y="1219200"/>
            <a:ext cx="8077200" cy="5509200"/>
          </a:xfrm>
          <a:prstGeom prst="rect">
            <a:avLst/>
          </a:prstGeom>
          <a:noFill/>
          <a:ln w="9525">
            <a:noFill/>
            <a:miter lim="800000"/>
            <a:headEnd/>
            <a:tailEnd/>
          </a:ln>
        </p:spPr>
        <p:txBody>
          <a:bodyPr wrap="square" anchor="ctr">
            <a:spAutoFit/>
          </a:bodyPr>
          <a:lstStyle/>
          <a:p>
            <a:pPr marL="514350" indent="-514350" eaLnBrk="0" hangingPunct="0">
              <a:buFont typeface="Arial" pitchFamily="34" charset="0"/>
              <a:buChar char="•"/>
            </a:pPr>
            <a:r>
              <a:rPr lang="en-US" sz="2200" dirty="0">
                <a:cs typeface="Calibri" pitchFamily="34" charset="0"/>
              </a:rPr>
              <a:t>Drink Driving/ Driving under influence of alcohol caused around </a:t>
            </a:r>
            <a:r>
              <a:rPr lang="en-US" sz="2200" b="1" dirty="0">
                <a:solidFill>
                  <a:srgbClr val="FF0000"/>
                </a:solidFill>
                <a:cs typeface="Calibri" pitchFamily="34" charset="0"/>
              </a:rPr>
              <a:t>3000</a:t>
            </a:r>
            <a:r>
              <a:rPr lang="en-US" sz="2200" dirty="0">
                <a:cs typeface="Calibri" pitchFamily="34" charset="0"/>
              </a:rPr>
              <a:t> road deaths in 2015.</a:t>
            </a:r>
          </a:p>
          <a:p>
            <a:pPr marL="514350" indent="-514350" eaLnBrk="0" hangingPunct="0">
              <a:buFont typeface="Arial" pitchFamily="34" charset="0"/>
              <a:buChar char="•"/>
            </a:pPr>
            <a:endParaRPr lang="en-US" sz="2200" dirty="0">
              <a:solidFill>
                <a:srgbClr val="C00000"/>
              </a:solidFill>
              <a:cs typeface="Calibri" pitchFamily="34" charset="0"/>
            </a:endParaRPr>
          </a:p>
          <a:p>
            <a:pPr marL="514350" indent="-514350" eaLnBrk="0" hangingPunct="0">
              <a:buFont typeface="Arial" pitchFamily="34" charset="0"/>
              <a:buChar char="•"/>
            </a:pPr>
            <a:r>
              <a:rPr lang="en-US" sz="2200" dirty="0">
                <a:solidFill>
                  <a:srgbClr val="C00000"/>
                </a:solidFill>
                <a:cs typeface="Calibri" pitchFamily="34" charset="0"/>
              </a:rPr>
              <a:t>Section 185 </a:t>
            </a:r>
            <a:r>
              <a:rPr lang="en-US" sz="2200" dirty="0">
                <a:cs typeface="Calibri" pitchFamily="34" charset="0"/>
              </a:rPr>
              <a:t>of MVA deals with drink driving violations in India. It prohibits driving with Blood Alcohol </a:t>
            </a:r>
            <a:r>
              <a:rPr lang="en-US" sz="2200" dirty="0"/>
              <a:t>Concentration</a:t>
            </a:r>
            <a:r>
              <a:rPr lang="en-US" sz="2200" dirty="0">
                <a:cs typeface="Calibri" pitchFamily="34" charset="0"/>
              </a:rPr>
              <a:t> (</a:t>
            </a:r>
            <a:r>
              <a:rPr lang="en-US" sz="2200" b="1" dirty="0">
                <a:cs typeface="Calibri" pitchFamily="34" charset="0"/>
              </a:rPr>
              <a:t>BAC)</a:t>
            </a:r>
            <a:r>
              <a:rPr lang="en-US" sz="2200" dirty="0">
                <a:cs typeface="Calibri" pitchFamily="34" charset="0"/>
              </a:rPr>
              <a:t> level of above </a:t>
            </a:r>
            <a:r>
              <a:rPr lang="en-US" sz="2200" b="1" dirty="0">
                <a:cs typeface="Calibri" pitchFamily="34" charset="0"/>
              </a:rPr>
              <a:t>30 MG</a:t>
            </a:r>
            <a:r>
              <a:rPr lang="en-US" sz="2200" dirty="0">
                <a:cs typeface="Calibri" pitchFamily="34" charset="0"/>
              </a:rPr>
              <a:t>/100 ML.</a:t>
            </a:r>
          </a:p>
          <a:p>
            <a:pPr marL="514350" indent="-514350" eaLnBrk="0" hangingPunct="0">
              <a:buFont typeface="Arial" pitchFamily="34" charset="0"/>
              <a:buChar char="•"/>
            </a:pPr>
            <a:endParaRPr lang="en-US" sz="2200" dirty="0">
              <a:cs typeface="Calibri" pitchFamily="34" charset="0"/>
            </a:endParaRPr>
          </a:p>
          <a:p>
            <a:pPr marL="514350" indent="-514350" eaLnBrk="0" hangingPunct="0">
              <a:buFont typeface="Arial" pitchFamily="34" charset="0"/>
              <a:buChar char="•"/>
            </a:pPr>
            <a:r>
              <a:rPr lang="en-US" sz="2200" dirty="0">
                <a:cs typeface="Calibri" pitchFamily="34" charset="0"/>
              </a:rPr>
              <a:t>Present penalty amount prescribed in MV Act 1988 is fine up to </a:t>
            </a:r>
            <a:r>
              <a:rPr lang="en-US" sz="2200" dirty="0">
                <a:solidFill>
                  <a:srgbClr val="FF0000"/>
                </a:solidFill>
                <a:cs typeface="Calibri" pitchFamily="34" charset="0"/>
              </a:rPr>
              <a:t>Rs</a:t>
            </a:r>
            <a:r>
              <a:rPr lang="en-US" sz="2200" b="1" dirty="0">
                <a:solidFill>
                  <a:srgbClr val="FF0000"/>
                </a:solidFill>
                <a:cs typeface="Calibri" pitchFamily="34" charset="0"/>
              </a:rPr>
              <a:t>.2000</a:t>
            </a:r>
            <a:r>
              <a:rPr lang="en-US" sz="2200" dirty="0">
                <a:cs typeface="Calibri" pitchFamily="34" charset="0"/>
              </a:rPr>
              <a:t> or imprisonment for up to </a:t>
            </a:r>
            <a:r>
              <a:rPr lang="en-US" sz="2200" b="1" dirty="0">
                <a:solidFill>
                  <a:srgbClr val="FF0000"/>
                </a:solidFill>
                <a:cs typeface="Calibri" pitchFamily="34" charset="0"/>
              </a:rPr>
              <a:t>6 months </a:t>
            </a:r>
            <a:r>
              <a:rPr lang="en-US" sz="2200" dirty="0">
                <a:cs typeface="Calibri" pitchFamily="34" charset="0"/>
              </a:rPr>
              <a:t>or </a:t>
            </a:r>
            <a:r>
              <a:rPr lang="en-US" sz="2200" b="1" dirty="0">
                <a:cs typeface="Calibri" pitchFamily="34" charset="0"/>
              </a:rPr>
              <a:t>both</a:t>
            </a:r>
            <a:r>
              <a:rPr lang="en-US" sz="2200" dirty="0">
                <a:cs typeface="Calibri" pitchFamily="34" charset="0"/>
              </a:rPr>
              <a:t>. For subsequent offense, fine up to </a:t>
            </a:r>
            <a:r>
              <a:rPr lang="en-US" sz="2200" dirty="0">
                <a:solidFill>
                  <a:srgbClr val="FF0000"/>
                </a:solidFill>
                <a:cs typeface="Calibri" pitchFamily="34" charset="0"/>
              </a:rPr>
              <a:t>Rs</a:t>
            </a:r>
            <a:r>
              <a:rPr lang="en-US" sz="2200" b="1" dirty="0">
                <a:solidFill>
                  <a:srgbClr val="FF0000"/>
                </a:solidFill>
                <a:cs typeface="Calibri" pitchFamily="34" charset="0"/>
              </a:rPr>
              <a:t>.3000</a:t>
            </a:r>
            <a:r>
              <a:rPr lang="en-US" sz="2200" dirty="0">
                <a:cs typeface="Calibri" pitchFamily="34" charset="0"/>
              </a:rPr>
              <a:t> or imprisonment for up to </a:t>
            </a:r>
            <a:r>
              <a:rPr lang="en-US" sz="2200" b="1" dirty="0">
                <a:solidFill>
                  <a:srgbClr val="FF0000"/>
                </a:solidFill>
                <a:cs typeface="Calibri" pitchFamily="34" charset="0"/>
              </a:rPr>
              <a:t>2 years </a:t>
            </a:r>
            <a:r>
              <a:rPr lang="en-US" sz="2200" dirty="0">
                <a:cs typeface="Calibri" pitchFamily="34" charset="0"/>
              </a:rPr>
              <a:t>or </a:t>
            </a:r>
            <a:r>
              <a:rPr lang="en-US" sz="2200" b="1" dirty="0">
                <a:cs typeface="Calibri" pitchFamily="34" charset="0"/>
              </a:rPr>
              <a:t>both.</a:t>
            </a:r>
          </a:p>
          <a:p>
            <a:pPr marL="514350" indent="-514350" eaLnBrk="0" hangingPunct="0">
              <a:buFont typeface="Arial" pitchFamily="34" charset="0"/>
              <a:buChar char="•"/>
            </a:pPr>
            <a:endParaRPr lang="en-US" sz="2200" b="1" dirty="0">
              <a:cs typeface="Calibri" pitchFamily="34" charset="0"/>
            </a:endParaRPr>
          </a:p>
          <a:p>
            <a:pPr marL="514350" indent="-514350" eaLnBrk="0" hangingPunct="0">
              <a:buFont typeface="Arial" pitchFamily="34" charset="0"/>
              <a:buChar char="•"/>
            </a:pPr>
            <a:r>
              <a:rPr lang="en-US" sz="2200" dirty="0">
                <a:cs typeface="Calibri" pitchFamily="34" charset="0"/>
              </a:rPr>
              <a:t>Proposed in the MVA Bill 2016 are fine of </a:t>
            </a:r>
            <a:r>
              <a:rPr lang="en-US" sz="2200" dirty="0">
                <a:solidFill>
                  <a:srgbClr val="C00000"/>
                </a:solidFill>
                <a:cs typeface="Calibri" pitchFamily="34" charset="0"/>
              </a:rPr>
              <a:t>Rs.10,000, </a:t>
            </a:r>
            <a:r>
              <a:rPr lang="en-US" sz="2200" b="1" dirty="0">
                <a:solidFill>
                  <a:srgbClr val="C00000"/>
                </a:solidFill>
                <a:cs typeface="Calibri" pitchFamily="34" charset="0"/>
              </a:rPr>
              <a:t> </a:t>
            </a:r>
            <a:r>
              <a:rPr lang="en-US" sz="2200" dirty="0">
                <a:cs typeface="Calibri" pitchFamily="34" charset="0"/>
              </a:rPr>
              <a:t>imprisonment up to </a:t>
            </a:r>
            <a:r>
              <a:rPr lang="en-US" sz="2200" b="1" dirty="0">
                <a:solidFill>
                  <a:srgbClr val="FF0000"/>
                </a:solidFill>
                <a:cs typeface="Calibri" pitchFamily="34" charset="0"/>
              </a:rPr>
              <a:t>6 months</a:t>
            </a:r>
            <a:r>
              <a:rPr lang="en-US" sz="2200" dirty="0">
                <a:solidFill>
                  <a:srgbClr val="FF0000"/>
                </a:solidFill>
                <a:cs typeface="Calibri" pitchFamily="34" charset="0"/>
              </a:rPr>
              <a:t> </a:t>
            </a:r>
            <a:r>
              <a:rPr lang="en-US" sz="2200" dirty="0">
                <a:cs typeface="Calibri" pitchFamily="34" charset="0"/>
              </a:rPr>
              <a:t>or both for 1</a:t>
            </a:r>
            <a:r>
              <a:rPr lang="en-US" sz="2200" baseline="30000" dirty="0">
                <a:cs typeface="Calibri" pitchFamily="34" charset="0"/>
              </a:rPr>
              <a:t>st</a:t>
            </a:r>
            <a:r>
              <a:rPr lang="en-US" sz="2200" dirty="0">
                <a:cs typeface="Calibri" pitchFamily="34" charset="0"/>
              </a:rPr>
              <a:t> offence and </a:t>
            </a:r>
            <a:r>
              <a:rPr lang="en-US" sz="2200" dirty="0">
                <a:solidFill>
                  <a:srgbClr val="C00000"/>
                </a:solidFill>
                <a:cs typeface="Calibri" pitchFamily="34" charset="0"/>
              </a:rPr>
              <a:t>Rs.15,000</a:t>
            </a:r>
            <a:r>
              <a:rPr lang="en-US" sz="2200" dirty="0">
                <a:cs typeface="Calibri" pitchFamily="34" charset="0"/>
              </a:rPr>
              <a:t>, up to </a:t>
            </a:r>
            <a:r>
              <a:rPr lang="en-US" sz="2200" b="1" dirty="0">
                <a:solidFill>
                  <a:srgbClr val="FF0000"/>
                </a:solidFill>
                <a:cs typeface="Calibri" pitchFamily="34" charset="0"/>
              </a:rPr>
              <a:t>2 years </a:t>
            </a:r>
            <a:r>
              <a:rPr lang="en-US" sz="2200" dirty="0">
                <a:cs typeface="Calibri" pitchFamily="34" charset="0"/>
              </a:rPr>
              <a:t>imprisonment or </a:t>
            </a:r>
            <a:r>
              <a:rPr lang="en-US" sz="2200" b="1" dirty="0">
                <a:cs typeface="Calibri" pitchFamily="34" charset="0"/>
              </a:rPr>
              <a:t>both</a:t>
            </a:r>
            <a:r>
              <a:rPr lang="en-US" sz="2200" dirty="0">
                <a:cs typeface="Calibri" pitchFamily="34" charset="0"/>
              </a:rPr>
              <a:t>. </a:t>
            </a:r>
            <a:r>
              <a:rPr lang="en-US" sz="2200" b="1" dirty="0" err="1">
                <a:solidFill>
                  <a:srgbClr val="FF0000"/>
                </a:solidFill>
                <a:cs typeface="Calibri" pitchFamily="34" charset="0"/>
              </a:rPr>
              <a:t>Licence</a:t>
            </a:r>
            <a:r>
              <a:rPr lang="en-US" sz="2200" dirty="0">
                <a:cs typeface="Calibri" pitchFamily="34" charset="0"/>
              </a:rPr>
              <a:t> can also be </a:t>
            </a:r>
            <a:r>
              <a:rPr lang="en-US" sz="2200" b="1" dirty="0">
                <a:solidFill>
                  <a:srgbClr val="FF0000"/>
                </a:solidFill>
                <a:cs typeface="Calibri" pitchFamily="34" charset="0"/>
              </a:rPr>
              <a:t>suspended</a:t>
            </a:r>
            <a:r>
              <a:rPr lang="en-US" sz="2200" dirty="0">
                <a:cs typeface="Calibri" pitchFamily="34" charset="0"/>
              </a:rPr>
              <a:t> for </a:t>
            </a:r>
            <a:r>
              <a:rPr lang="en-US" sz="2200" b="1" dirty="0">
                <a:solidFill>
                  <a:srgbClr val="FF0000"/>
                </a:solidFill>
                <a:cs typeface="Calibri" pitchFamily="34" charset="0"/>
              </a:rPr>
              <a:t>3 months</a:t>
            </a:r>
            <a:r>
              <a:rPr lang="en-US" sz="2200" dirty="0">
                <a:cs typeface="Calibri" pitchFamily="34" charset="0"/>
              </a:rPr>
              <a:t>.</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a:off x="914400" y="533400"/>
            <a:ext cx="4038600" cy="584775"/>
          </a:xfrm>
          <a:prstGeom prst="rect">
            <a:avLst/>
          </a:prstGeom>
        </p:spPr>
        <p:txBody>
          <a:bodyPr wrap="square">
            <a:spAutoFit/>
          </a:bodyPr>
          <a:lstStyle/>
          <a:p>
            <a:r>
              <a:rPr lang="en-US" sz="3200" b="1" dirty="0">
                <a:solidFill>
                  <a:srgbClr val="C00000"/>
                </a:solidFill>
                <a:cs typeface="Calibri" pitchFamily="34" charset="0"/>
              </a:rPr>
              <a:t>Drink Driving</a:t>
            </a:r>
            <a:endParaRPr lang="en-US" sz="3200"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solidFill>
                  <a:srgbClr val="C00000"/>
                </a:solidFill>
              </a:rPr>
              <a:t>Outline</a:t>
            </a:r>
            <a:endParaRPr lang="en-US" dirty="0"/>
          </a:p>
        </p:txBody>
      </p:sp>
      <p:sp>
        <p:nvSpPr>
          <p:cNvPr id="4" name="Rectangle 3"/>
          <p:cNvSpPr/>
          <p:nvPr/>
        </p:nvSpPr>
        <p:spPr>
          <a:xfrm>
            <a:off x="0" y="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228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4572000" y="640080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8" name="Rectangle 7"/>
          <p:cNvSpPr/>
          <p:nvPr/>
        </p:nvSpPr>
        <p:spPr>
          <a:xfrm>
            <a:off x="4572000" y="65532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Rectangle 8"/>
          <p:cNvSpPr/>
          <p:nvPr/>
        </p:nvSpPr>
        <p:spPr>
          <a:xfrm>
            <a:off x="4572000" y="6705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flipH="1">
            <a:off x="-1" y="0"/>
            <a:ext cx="152399" cy="1676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152396" y="228600"/>
            <a:ext cx="76204"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228600" y="381000"/>
            <a:ext cx="152400" cy="1295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8762994" y="5181600"/>
            <a:ext cx="152406" cy="1219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915399" y="5181600"/>
            <a:ext cx="76201"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H="1">
            <a:off x="8991600" y="5181600"/>
            <a:ext cx="152399" cy="1676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p:cNvSpPr>
            <a:spLocks noGrp="1"/>
          </p:cNvSpPr>
          <p:nvPr>
            <p:ph idx="1"/>
          </p:nvPr>
        </p:nvSpPr>
        <p:spPr>
          <a:xfrm>
            <a:off x="838200" y="1600200"/>
            <a:ext cx="7848600" cy="4525963"/>
          </a:xfrm>
        </p:spPr>
        <p:txBody>
          <a:bodyPr/>
          <a:lstStyle/>
          <a:p>
            <a:pPr marL="0" indent="0">
              <a:buNone/>
            </a:pPr>
            <a:r>
              <a:rPr lang="en-US" b="1" dirty="0"/>
              <a:t>India: Road Safety</a:t>
            </a:r>
          </a:p>
          <a:p>
            <a:pPr marL="0" indent="0">
              <a:buNone/>
            </a:pPr>
            <a:endParaRPr lang="en-US" b="1" dirty="0"/>
          </a:p>
          <a:p>
            <a:pPr marL="914400" lvl="1" indent="-514350">
              <a:buFont typeface="+mj-lt"/>
              <a:buAutoNum type="arabicPeriod"/>
            </a:pPr>
            <a:r>
              <a:rPr lang="en-US" dirty="0"/>
              <a:t>Facts</a:t>
            </a:r>
          </a:p>
          <a:p>
            <a:pPr marL="914400" lvl="1" indent="-514350">
              <a:buFont typeface="+mj-lt"/>
              <a:buAutoNum type="arabicPeriod"/>
            </a:pPr>
            <a:r>
              <a:rPr lang="en-US" dirty="0"/>
              <a:t>Statistics: Road crash fatality and injury data</a:t>
            </a:r>
          </a:p>
          <a:p>
            <a:pPr marL="914400" lvl="1" indent="-514350">
              <a:buFont typeface="+mj-lt"/>
              <a:buAutoNum type="arabicPeriod"/>
            </a:pPr>
            <a:r>
              <a:rPr lang="en-US" dirty="0"/>
              <a:t>Key Risk Factors </a:t>
            </a:r>
          </a:p>
          <a:p>
            <a:pPr marL="914400" lvl="1" indent="-514350">
              <a:buFont typeface="+mj-lt"/>
              <a:buAutoNum type="arabicPeriod"/>
            </a:pPr>
            <a:r>
              <a:rPr lang="en-US" dirty="0"/>
              <a:t>Where does India stand  </a:t>
            </a:r>
          </a:p>
          <a:p>
            <a:pPr marL="914400" lvl="1" indent="-514350">
              <a:buFont typeface="+mj-lt"/>
              <a:buAutoNum type="arabicPeriod"/>
            </a:pPr>
            <a:r>
              <a:rPr lang="en-US" dirty="0"/>
              <a:t>Conclusion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3"/>
          <p:cNvSpPr>
            <a:spLocks noGrp="1"/>
          </p:cNvSpPr>
          <p:nvPr>
            <p:ph sz="half" idx="2"/>
          </p:nvPr>
        </p:nvSpPr>
        <p:spPr>
          <a:xfrm>
            <a:off x="609600" y="1219200"/>
            <a:ext cx="8153400" cy="5410200"/>
          </a:xfrm>
        </p:spPr>
        <p:txBody>
          <a:bodyPr/>
          <a:lstStyle/>
          <a:p>
            <a:r>
              <a:rPr lang="en-US" dirty="0"/>
              <a:t>Drinking alcohol and driving increases the risk of a road traffic crash.</a:t>
            </a:r>
          </a:p>
          <a:p>
            <a:endParaRPr lang="en-US" sz="1400" dirty="0"/>
          </a:p>
          <a:p>
            <a:r>
              <a:rPr lang="en-US" dirty="0"/>
              <a:t>Alcohol alters functioning of body and mind and </a:t>
            </a:r>
            <a:r>
              <a:rPr lang="en-US" b="1" dirty="0"/>
              <a:t>impairs judgment</a:t>
            </a:r>
            <a:r>
              <a:rPr lang="en-US" dirty="0"/>
              <a:t>.</a:t>
            </a:r>
          </a:p>
          <a:p>
            <a:endParaRPr lang="en-US" sz="1400" dirty="0"/>
          </a:p>
          <a:p>
            <a:r>
              <a:rPr lang="en-US" dirty="0">
                <a:solidFill>
                  <a:srgbClr val="FF0000"/>
                </a:solidFill>
              </a:rPr>
              <a:t>Impairment</a:t>
            </a:r>
            <a:r>
              <a:rPr lang="en-US" dirty="0"/>
              <a:t> due to alcohol consumption leads to </a:t>
            </a:r>
            <a:r>
              <a:rPr lang="en-US" dirty="0">
                <a:solidFill>
                  <a:srgbClr val="FF0000"/>
                </a:solidFill>
              </a:rPr>
              <a:t>poor judgment</a:t>
            </a:r>
            <a:r>
              <a:rPr lang="en-US" dirty="0"/>
              <a:t>, increased </a:t>
            </a:r>
            <a:r>
              <a:rPr lang="en-US" dirty="0">
                <a:solidFill>
                  <a:srgbClr val="FF0000"/>
                </a:solidFill>
              </a:rPr>
              <a:t>reaction time</a:t>
            </a:r>
            <a:r>
              <a:rPr lang="en-US" dirty="0"/>
              <a:t>, lowered </a:t>
            </a:r>
            <a:r>
              <a:rPr lang="en-US" dirty="0">
                <a:solidFill>
                  <a:srgbClr val="FF0000"/>
                </a:solidFill>
              </a:rPr>
              <a:t>vigilance</a:t>
            </a:r>
            <a:r>
              <a:rPr lang="en-US" dirty="0"/>
              <a:t> and </a:t>
            </a:r>
            <a:r>
              <a:rPr lang="en-US" dirty="0">
                <a:solidFill>
                  <a:srgbClr val="FF0000"/>
                </a:solidFill>
              </a:rPr>
              <a:t>decreased ability </a:t>
            </a:r>
            <a:r>
              <a:rPr lang="en-US" dirty="0"/>
              <a:t>to see well.</a:t>
            </a:r>
          </a:p>
          <a:p>
            <a:endParaRPr lang="en-US" sz="1400" dirty="0"/>
          </a:p>
          <a:p>
            <a:r>
              <a:rPr lang="en-US" sz="3200" b="1" dirty="0">
                <a:solidFill>
                  <a:srgbClr val="0000FF"/>
                </a:solidFill>
              </a:rPr>
              <a:t>Lowering</a:t>
            </a:r>
            <a:r>
              <a:rPr lang="en-US" b="1" dirty="0">
                <a:solidFill>
                  <a:srgbClr val="0000FF"/>
                </a:solidFill>
              </a:rPr>
              <a:t> </a:t>
            </a:r>
            <a:r>
              <a:rPr lang="en-US" dirty="0"/>
              <a:t>the permissible</a:t>
            </a:r>
            <a:r>
              <a:rPr lang="en-US" dirty="0">
                <a:solidFill>
                  <a:srgbClr val="0000CC"/>
                </a:solidFill>
              </a:rPr>
              <a:t> </a:t>
            </a:r>
            <a:r>
              <a:rPr lang="en-US" sz="3200" b="1" dirty="0">
                <a:solidFill>
                  <a:srgbClr val="0000FF"/>
                </a:solidFill>
              </a:rPr>
              <a:t>limit</a:t>
            </a:r>
            <a:r>
              <a:rPr lang="en-US" dirty="0">
                <a:solidFill>
                  <a:srgbClr val="0000CC"/>
                </a:solidFill>
              </a:rPr>
              <a:t> </a:t>
            </a:r>
            <a:r>
              <a:rPr lang="en-US" dirty="0"/>
              <a:t>of Blood Alcohol Concentration (</a:t>
            </a:r>
            <a:r>
              <a:rPr lang="en-US" sz="3200" b="1" dirty="0">
                <a:solidFill>
                  <a:srgbClr val="0000CC"/>
                </a:solidFill>
              </a:rPr>
              <a:t>BAC</a:t>
            </a:r>
            <a:r>
              <a:rPr lang="en-US" dirty="0"/>
              <a:t>) while driving, specially for </a:t>
            </a:r>
            <a:r>
              <a:rPr lang="en-US" sz="3200" b="1" dirty="0">
                <a:solidFill>
                  <a:srgbClr val="0000CC"/>
                </a:solidFill>
              </a:rPr>
              <a:t>young</a:t>
            </a:r>
            <a:r>
              <a:rPr lang="en-US" dirty="0">
                <a:solidFill>
                  <a:srgbClr val="0000CC"/>
                </a:solidFill>
              </a:rPr>
              <a:t> </a:t>
            </a:r>
            <a:r>
              <a:rPr lang="en-US" dirty="0"/>
              <a:t>and </a:t>
            </a:r>
            <a:r>
              <a:rPr lang="en-US" sz="3200" b="1" dirty="0">
                <a:solidFill>
                  <a:srgbClr val="0000CC"/>
                </a:solidFill>
              </a:rPr>
              <a:t>novice drivers </a:t>
            </a:r>
            <a:r>
              <a:rPr lang="en-US" dirty="0"/>
              <a:t>coupled with </a:t>
            </a:r>
            <a:r>
              <a:rPr lang="en-US" b="1" dirty="0">
                <a:solidFill>
                  <a:srgbClr val="0000FF"/>
                </a:solidFill>
              </a:rPr>
              <a:t>strict enforcement </a:t>
            </a:r>
            <a:r>
              <a:rPr lang="en-US" dirty="0"/>
              <a:t>significantly reduce road traffic crashes and injuries.</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Rectangle 7"/>
          <p:cNvSpPr/>
          <p:nvPr/>
        </p:nvSpPr>
        <p:spPr>
          <a:xfrm>
            <a:off x="1066800" y="533400"/>
            <a:ext cx="4038600" cy="584775"/>
          </a:xfrm>
          <a:prstGeom prst="rect">
            <a:avLst/>
          </a:prstGeom>
        </p:spPr>
        <p:txBody>
          <a:bodyPr wrap="square">
            <a:spAutoFit/>
          </a:bodyPr>
          <a:lstStyle/>
          <a:p>
            <a:r>
              <a:rPr lang="en-US" sz="3200" b="1" dirty="0">
                <a:solidFill>
                  <a:srgbClr val="C00000"/>
                </a:solidFill>
                <a:cs typeface="Calibri" pitchFamily="34" charset="0"/>
              </a:rPr>
              <a:t>Drink Driving..</a:t>
            </a:r>
            <a:endParaRPr lang="en-US" sz="32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609600" y="1219200"/>
            <a:ext cx="8229600" cy="5663089"/>
          </a:xfrm>
          <a:prstGeom prst="rect">
            <a:avLst/>
          </a:prstGeom>
          <a:noFill/>
          <a:ln w="9525">
            <a:noFill/>
            <a:miter lim="800000"/>
            <a:headEnd/>
            <a:tailEnd/>
          </a:ln>
        </p:spPr>
        <p:txBody>
          <a:bodyPr wrap="square" anchor="ctr">
            <a:spAutoFit/>
          </a:bodyPr>
          <a:lstStyle/>
          <a:p>
            <a:pPr marL="514350" indent="-514350" eaLnBrk="0" hangingPunct="0">
              <a:buFont typeface="Arial" pitchFamily="34" charset="0"/>
              <a:buChar char="•"/>
            </a:pPr>
            <a:r>
              <a:rPr lang="en-US" sz="2200" dirty="0"/>
              <a:t>India registers </a:t>
            </a:r>
            <a:r>
              <a:rPr lang="en-US" sz="2200" dirty="0">
                <a:solidFill>
                  <a:srgbClr val="FF0000"/>
                </a:solidFill>
              </a:rPr>
              <a:t>maximum road deaths</a:t>
            </a:r>
            <a:r>
              <a:rPr lang="en-US" sz="2200" dirty="0"/>
              <a:t> among </a:t>
            </a:r>
            <a:r>
              <a:rPr lang="en-US" sz="2200" b="1" dirty="0"/>
              <a:t>Two-Wheeler</a:t>
            </a:r>
            <a:r>
              <a:rPr lang="en-US" sz="2200" dirty="0"/>
              <a:t> (Motorcycle &amp; Scooter) drivers and pillion riders. Maximum deaths in Two-Wheeler category are because of </a:t>
            </a:r>
            <a:r>
              <a:rPr lang="en-US" sz="2200" b="1" dirty="0">
                <a:solidFill>
                  <a:srgbClr val="FF0000"/>
                </a:solidFill>
              </a:rPr>
              <a:t>head injuries</a:t>
            </a:r>
            <a:r>
              <a:rPr lang="en-US" sz="2200" b="1" dirty="0"/>
              <a:t>.</a:t>
            </a:r>
          </a:p>
          <a:p>
            <a:pPr marL="514350" indent="-514350" eaLnBrk="0" hangingPunct="0">
              <a:buFont typeface="Arial" pitchFamily="34" charset="0"/>
              <a:buChar char="•"/>
            </a:pPr>
            <a:endParaRPr lang="en-US" sz="1400" dirty="0"/>
          </a:p>
          <a:p>
            <a:pPr marL="514350" indent="-514350" eaLnBrk="0" hangingPunct="0">
              <a:buFont typeface="Arial" pitchFamily="34" charset="0"/>
              <a:buChar char="•"/>
            </a:pPr>
            <a:r>
              <a:rPr lang="en-US" sz="2200" b="1" dirty="0">
                <a:solidFill>
                  <a:srgbClr val="FF0000"/>
                </a:solidFill>
              </a:rPr>
              <a:t>43,540 </a:t>
            </a:r>
            <a:r>
              <a:rPr lang="en-US" sz="2200" dirty="0"/>
              <a:t>two-wheeler riders </a:t>
            </a:r>
            <a:r>
              <a:rPr lang="en-US" sz="2200" b="1" dirty="0"/>
              <a:t>died</a:t>
            </a:r>
            <a:r>
              <a:rPr lang="en-US" sz="2200" dirty="0"/>
              <a:t> and </a:t>
            </a:r>
            <a:r>
              <a:rPr lang="en-US" sz="2200" b="1" dirty="0">
                <a:solidFill>
                  <a:srgbClr val="FF0000"/>
                </a:solidFill>
              </a:rPr>
              <a:t>148,131</a:t>
            </a:r>
            <a:r>
              <a:rPr lang="en-US" sz="2200" dirty="0"/>
              <a:t> </a:t>
            </a:r>
            <a:r>
              <a:rPr lang="en-US" sz="2200" b="1" dirty="0"/>
              <a:t>injured</a:t>
            </a:r>
            <a:r>
              <a:rPr lang="en-US" sz="2200" dirty="0"/>
              <a:t> in year 2015.</a:t>
            </a:r>
          </a:p>
          <a:p>
            <a:pPr marL="514350" indent="-514350" eaLnBrk="0" hangingPunct="0">
              <a:buFont typeface="Arial" pitchFamily="34" charset="0"/>
              <a:buChar char="•"/>
            </a:pPr>
            <a:endParaRPr lang="en-US" sz="1400" dirty="0">
              <a:cs typeface="Calibri" pitchFamily="34" charset="0"/>
            </a:endParaRPr>
          </a:p>
          <a:p>
            <a:pPr marL="514350" indent="-514350" eaLnBrk="0" hangingPunct="0">
              <a:buFont typeface="Arial" pitchFamily="34" charset="0"/>
              <a:buChar char="•"/>
            </a:pPr>
            <a:r>
              <a:rPr lang="en-US" sz="2000" b="1" dirty="0">
                <a:solidFill>
                  <a:srgbClr val="C00000"/>
                </a:solidFill>
                <a:cs typeface="Calibri" pitchFamily="34" charset="0"/>
              </a:rPr>
              <a:t>Section 128 </a:t>
            </a:r>
            <a:r>
              <a:rPr lang="en-US" sz="2000" dirty="0">
                <a:cs typeface="Calibri" pitchFamily="34" charset="0"/>
              </a:rPr>
              <a:t>and </a:t>
            </a:r>
            <a:r>
              <a:rPr lang="en-US" sz="2000" b="1" dirty="0">
                <a:solidFill>
                  <a:srgbClr val="C00000"/>
                </a:solidFill>
                <a:cs typeface="Calibri" pitchFamily="34" charset="0"/>
              </a:rPr>
              <a:t>129</a:t>
            </a:r>
            <a:r>
              <a:rPr lang="en-US" sz="2000" dirty="0">
                <a:cs typeface="Calibri" pitchFamily="34" charset="0"/>
              </a:rPr>
              <a:t> of </a:t>
            </a:r>
            <a:r>
              <a:rPr lang="en-US" sz="2000" b="1" dirty="0">
                <a:cs typeface="Calibri" pitchFamily="34" charset="0"/>
              </a:rPr>
              <a:t>MVA</a:t>
            </a:r>
            <a:r>
              <a:rPr lang="en-US" sz="2000" dirty="0">
                <a:cs typeface="Calibri" pitchFamily="34" charset="0"/>
              </a:rPr>
              <a:t> make Helmet mandatory while driving/riding a Two-Wheeler.</a:t>
            </a:r>
            <a:r>
              <a:rPr lang="en-US" sz="2200" dirty="0">
                <a:cs typeface="Calibri" pitchFamily="34" charset="0"/>
              </a:rPr>
              <a:t> </a:t>
            </a:r>
          </a:p>
          <a:p>
            <a:pPr marL="514350" indent="-514350" eaLnBrk="0" hangingPunct="0">
              <a:buFont typeface="Arial" pitchFamily="34" charset="0"/>
              <a:buChar char="•"/>
            </a:pPr>
            <a:endParaRPr lang="en-US" sz="1400" dirty="0">
              <a:cs typeface="Calibri" pitchFamily="34" charset="0"/>
            </a:endParaRPr>
          </a:p>
          <a:p>
            <a:pPr marL="514350" indent="-514350" eaLnBrk="0" hangingPunct="0">
              <a:buFont typeface="Arial" pitchFamily="34" charset="0"/>
              <a:buChar char="•"/>
            </a:pPr>
            <a:r>
              <a:rPr lang="en-US" sz="2200" dirty="0">
                <a:cs typeface="Calibri" pitchFamily="34" charset="0"/>
              </a:rPr>
              <a:t>Penalty for not wearing Helmet is </a:t>
            </a:r>
            <a:r>
              <a:rPr lang="en-US" sz="2200" dirty="0">
                <a:solidFill>
                  <a:srgbClr val="FF0000"/>
                </a:solidFill>
                <a:cs typeface="Calibri" pitchFamily="34" charset="0"/>
              </a:rPr>
              <a:t>Rs.</a:t>
            </a:r>
            <a:r>
              <a:rPr lang="en-US" sz="2200" b="1" dirty="0">
                <a:solidFill>
                  <a:srgbClr val="FF0000"/>
                </a:solidFill>
                <a:cs typeface="Calibri" pitchFamily="34" charset="0"/>
              </a:rPr>
              <a:t>100 </a:t>
            </a:r>
            <a:r>
              <a:rPr lang="en-US" sz="2200" dirty="0">
                <a:solidFill>
                  <a:srgbClr val="FF0000"/>
                </a:solidFill>
                <a:cs typeface="Calibri" pitchFamily="34" charset="0"/>
              </a:rPr>
              <a:t>for 1</a:t>
            </a:r>
            <a:r>
              <a:rPr lang="en-US" sz="2200" baseline="30000" dirty="0">
                <a:solidFill>
                  <a:srgbClr val="FF0000"/>
                </a:solidFill>
                <a:cs typeface="Calibri" pitchFamily="34" charset="0"/>
              </a:rPr>
              <a:t>st</a:t>
            </a:r>
            <a:r>
              <a:rPr lang="en-US" sz="2200" dirty="0">
                <a:solidFill>
                  <a:srgbClr val="FF0000"/>
                </a:solidFill>
                <a:cs typeface="Calibri" pitchFamily="34" charset="0"/>
              </a:rPr>
              <a:t> offence </a:t>
            </a:r>
            <a:r>
              <a:rPr lang="en-US" sz="2200" b="1" dirty="0">
                <a:solidFill>
                  <a:srgbClr val="FF0000"/>
                </a:solidFill>
                <a:cs typeface="Calibri" pitchFamily="34" charset="0"/>
              </a:rPr>
              <a:t>and </a:t>
            </a:r>
            <a:r>
              <a:rPr lang="en-US" sz="2200" dirty="0">
                <a:solidFill>
                  <a:srgbClr val="FF0000"/>
                </a:solidFill>
                <a:cs typeface="Calibri" pitchFamily="34" charset="0"/>
              </a:rPr>
              <a:t>Rs</a:t>
            </a:r>
            <a:r>
              <a:rPr lang="en-US" sz="2200" b="1" dirty="0">
                <a:solidFill>
                  <a:srgbClr val="FF0000"/>
                </a:solidFill>
                <a:cs typeface="Calibri" pitchFamily="34" charset="0"/>
              </a:rPr>
              <a:t>.300</a:t>
            </a:r>
            <a:r>
              <a:rPr lang="en-US" sz="2200" dirty="0">
                <a:cs typeface="Calibri" pitchFamily="34" charset="0"/>
              </a:rPr>
              <a:t> or for subsequent offences</a:t>
            </a:r>
            <a:r>
              <a:rPr lang="en-US" sz="2200" b="1" dirty="0">
                <a:cs typeface="Calibri" pitchFamily="34" charset="0"/>
              </a:rPr>
              <a:t>.</a:t>
            </a:r>
          </a:p>
          <a:p>
            <a:pPr marL="514350" indent="-514350" eaLnBrk="0" hangingPunct="0">
              <a:buFont typeface="Arial" pitchFamily="34" charset="0"/>
              <a:buChar char="•"/>
            </a:pPr>
            <a:endParaRPr lang="en-US" sz="1400" b="1" dirty="0">
              <a:cs typeface="Calibri" pitchFamily="34" charset="0"/>
            </a:endParaRPr>
          </a:p>
          <a:p>
            <a:pPr marL="514350" indent="-514350" eaLnBrk="0" hangingPunct="0">
              <a:buFont typeface="Arial" pitchFamily="34" charset="0"/>
              <a:buChar char="•"/>
            </a:pPr>
            <a:r>
              <a:rPr lang="en-US" sz="2200" dirty="0">
                <a:cs typeface="Calibri" pitchFamily="34" charset="0"/>
              </a:rPr>
              <a:t>In the </a:t>
            </a:r>
            <a:r>
              <a:rPr lang="en-US" sz="2200" b="1" dirty="0">
                <a:cs typeface="Calibri" pitchFamily="34" charset="0"/>
              </a:rPr>
              <a:t>MVA Bill 2016</a:t>
            </a:r>
            <a:r>
              <a:rPr lang="en-US" sz="2200" dirty="0">
                <a:cs typeface="Calibri" pitchFamily="34" charset="0"/>
              </a:rPr>
              <a:t>, through insertion of  new </a:t>
            </a:r>
            <a:r>
              <a:rPr lang="en-US" sz="2200" b="1" dirty="0">
                <a:solidFill>
                  <a:srgbClr val="0000FF"/>
                </a:solidFill>
                <a:cs typeface="Calibri" pitchFamily="34" charset="0"/>
              </a:rPr>
              <a:t>Section 194C </a:t>
            </a:r>
            <a:r>
              <a:rPr lang="en-US" sz="2200" dirty="0">
                <a:cs typeface="Calibri" pitchFamily="34" charset="0"/>
              </a:rPr>
              <a:t>and</a:t>
            </a:r>
            <a:r>
              <a:rPr lang="en-US" sz="2200" b="1" dirty="0">
                <a:solidFill>
                  <a:srgbClr val="0000FF"/>
                </a:solidFill>
                <a:cs typeface="Calibri" pitchFamily="34" charset="0"/>
              </a:rPr>
              <a:t> 194D</a:t>
            </a:r>
            <a:r>
              <a:rPr lang="en-US" sz="2200" dirty="0">
                <a:cs typeface="Calibri" pitchFamily="34" charset="0"/>
              </a:rPr>
              <a:t>, penalty of </a:t>
            </a:r>
            <a:r>
              <a:rPr lang="en-US" sz="2200" b="1" dirty="0">
                <a:solidFill>
                  <a:srgbClr val="FF0000"/>
                </a:solidFill>
                <a:cs typeface="Calibri" pitchFamily="34" charset="0"/>
              </a:rPr>
              <a:t>Rs.100</a:t>
            </a:r>
            <a:r>
              <a:rPr lang="en-US" sz="2200" b="1" dirty="0">
                <a:solidFill>
                  <a:srgbClr val="C00000"/>
                </a:solidFill>
                <a:cs typeface="Calibri" pitchFamily="34" charset="0"/>
              </a:rPr>
              <a:t>0</a:t>
            </a:r>
            <a:r>
              <a:rPr lang="en-US" sz="2200" dirty="0">
                <a:cs typeface="Calibri" pitchFamily="34" charset="0"/>
              </a:rPr>
              <a:t> </a:t>
            </a:r>
            <a:r>
              <a:rPr lang="en-US" sz="2200" dirty="0">
                <a:solidFill>
                  <a:srgbClr val="FF0000"/>
                </a:solidFill>
                <a:cs typeface="Calibri" pitchFamily="34" charset="0"/>
              </a:rPr>
              <a:t>and disqualification of </a:t>
            </a:r>
            <a:r>
              <a:rPr lang="en-US" sz="2200" dirty="0" err="1">
                <a:solidFill>
                  <a:srgbClr val="FF0000"/>
                </a:solidFill>
                <a:cs typeface="Calibri" pitchFamily="34" charset="0"/>
              </a:rPr>
              <a:t>licence</a:t>
            </a:r>
            <a:r>
              <a:rPr lang="en-US" sz="2200" dirty="0">
                <a:solidFill>
                  <a:srgbClr val="FF0000"/>
                </a:solidFill>
                <a:cs typeface="Calibri" pitchFamily="34" charset="0"/>
              </a:rPr>
              <a:t> for three months</a:t>
            </a:r>
            <a:r>
              <a:rPr lang="en-US" sz="2200" dirty="0">
                <a:solidFill>
                  <a:srgbClr val="0000FF"/>
                </a:solidFill>
                <a:cs typeface="Calibri" pitchFamily="34" charset="0"/>
              </a:rPr>
              <a:t> </a:t>
            </a:r>
            <a:r>
              <a:rPr lang="en-US" sz="2200" dirty="0">
                <a:cs typeface="Calibri" pitchFamily="34" charset="0"/>
              </a:rPr>
              <a:t>proposed for not wearing protective headgear (Helmet) while riding a two-wheeler.</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a:off x="914400" y="533400"/>
            <a:ext cx="4038600" cy="584775"/>
          </a:xfrm>
          <a:prstGeom prst="rect">
            <a:avLst/>
          </a:prstGeom>
        </p:spPr>
        <p:txBody>
          <a:bodyPr wrap="square">
            <a:spAutoFit/>
          </a:bodyPr>
          <a:lstStyle/>
          <a:p>
            <a:r>
              <a:rPr lang="en-US" sz="3200" b="1" dirty="0">
                <a:solidFill>
                  <a:srgbClr val="C00000"/>
                </a:solidFill>
                <a:cs typeface="Calibri" pitchFamily="34" charset="0"/>
              </a:rPr>
              <a:t>Helmet</a:t>
            </a:r>
            <a:endParaRPr lang="en-US" sz="32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sz="half" idx="2"/>
          </p:nvPr>
        </p:nvSpPr>
        <p:spPr>
          <a:xfrm>
            <a:off x="533400" y="1219200"/>
            <a:ext cx="8305800" cy="5334000"/>
          </a:xfrm>
        </p:spPr>
        <p:txBody>
          <a:bodyPr/>
          <a:lstStyle/>
          <a:p>
            <a:r>
              <a:rPr lang="en-US" sz="2200" b="1" dirty="0"/>
              <a:t>Not wearing helmet while driving or riding on a motorized Two Wheeler increases the risk </a:t>
            </a:r>
            <a:r>
              <a:rPr lang="en-US" sz="2200" dirty="0"/>
              <a:t>of s</a:t>
            </a:r>
            <a:r>
              <a:rPr lang="en-US" sz="2000" dirty="0"/>
              <a:t>ustaining a head injury, severity and death.</a:t>
            </a:r>
          </a:p>
          <a:p>
            <a:endParaRPr lang="en-US" sz="1400" dirty="0"/>
          </a:p>
          <a:p>
            <a:r>
              <a:rPr lang="en-US" sz="2200" dirty="0"/>
              <a:t>Wearing a </a:t>
            </a:r>
            <a:r>
              <a:rPr lang="en-US" sz="2200" b="1" dirty="0">
                <a:solidFill>
                  <a:srgbClr val="0000CC"/>
                </a:solidFill>
              </a:rPr>
              <a:t>good-quality helmet </a:t>
            </a:r>
            <a:r>
              <a:rPr lang="en-US" sz="2200" b="1" dirty="0"/>
              <a:t>can reduce risk of death from </a:t>
            </a:r>
            <a:r>
              <a:rPr lang="en-US" sz="2200" dirty="0"/>
              <a:t>a road crash by </a:t>
            </a:r>
            <a:r>
              <a:rPr lang="en-US" sz="2200" b="1" dirty="0">
                <a:solidFill>
                  <a:srgbClr val="0000FF"/>
                </a:solidFill>
              </a:rPr>
              <a:t>40%</a:t>
            </a:r>
            <a:r>
              <a:rPr lang="en-US" sz="2200" dirty="0"/>
              <a:t> and </a:t>
            </a:r>
            <a:r>
              <a:rPr lang="en-US" sz="2200" b="1" dirty="0"/>
              <a:t>severe injury </a:t>
            </a:r>
            <a:r>
              <a:rPr lang="en-US" sz="2200" dirty="0"/>
              <a:t>by over </a:t>
            </a:r>
            <a:r>
              <a:rPr lang="en-US" sz="2200" b="1" dirty="0">
                <a:solidFill>
                  <a:srgbClr val="0000FF"/>
                </a:solidFill>
              </a:rPr>
              <a:t>70%</a:t>
            </a:r>
            <a:r>
              <a:rPr lang="en-US" sz="2200" dirty="0"/>
              <a:t>. </a:t>
            </a:r>
          </a:p>
          <a:p>
            <a:endParaRPr lang="en-US" sz="1400" dirty="0"/>
          </a:p>
          <a:p>
            <a:r>
              <a:rPr lang="en-US" sz="2200" dirty="0"/>
              <a:t>Having a provision for </a:t>
            </a:r>
            <a:r>
              <a:rPr lang="en-US" sz="2800" b="1" dirty="0">
                <a:solidFill>
                  <a:srgbClr val="0000FF"/>
                </a:solidFill>
              </a:rPr>
              <a:t>Child protection </a:t>
            </a:r>
            <a:r>
              <a:rPr lang="en-US" sz="2200" dirty="0"/>
              <a:t>and appropriate </a:t>
            </a:r>
            <a:r>
              <a:rPr lang="en-US" sz="2800" b="1" dirty="0">
                <a:solidFill>
                  <a:srgbClr val="0000FF"/>
                </a:solidFill>
              </a:rPr>
              <a:t>headgear </a:t>
            </a:r>
            <a:r>
              <a:rPr lang="en-US" sz="2200" dirty="0"/>
              <a:t>will </a:t>
            </a:r>
            <a:r>
              <a:rPr lang="en-US" sz="2200" b="1" dirty="0">
                <a:solidFill>
                  <a:srgbClr val="0000FF"/>
                </a:solidFill>
              </a:rPr>
              <a:t>save lives </a:t>
            </a:r>
            <a:r>
              <a:rPr lang="en-US" sz="2200" dirty="0"/>
              <a:t>of many </a:t>
            </a:r>
            <a:r>
              <a:rPr lang="en-US" sz="2200" b="1" dirty="0">
                <a:solidFill>
                  <a:srgbClr val="0000FF"/>
                </a:solidFill>
              </a:rPr>
              <a:t>children </a:t>
            </a:r>
            <a:r>
              <a:rPr lang="en-US" sz="2200" dirty="0"/>
              <a:t>commuting on Two-wheelers.</a:t>
            </a:r>
          </a:p>
          <a:p>
            <a:endParaRPr lang="en-US" sz="1400" i="1" dirty="0"/>
          </a:p>
          <a:p>
            <a:r>
              <a:rPr lang="en-US" sz="2200" i="1" dirty="0"/>
              <a:t>“The rider of a motorized two-wheeler that is moving, or is stationery but not parked, must wear an approved helmet securely fitted and fastened on the rider’s head. A rider includes the driver and the passengers”.</a:t>
            </a:r>
            <a:endParaRPr lang="en-US" sz="2200" dirty="0"/>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Rectangle 7"/>
          <p:cNvSpPr/>
          <p:nvPr/>
        </p:nvSpPr>
        <p:spPr>
          <a:xfrm>
            <a:off x="914400" y="533400"/>
            <a:ext cx="4038600" cy="584775"/>
          </a:xfrm>
          <a:prstGeom prst="rect">
            <a:avLst/>
          </a:prstGeom>
        </p:spPr>
        <p:txBody>
          <a:bodyPr wrap="square">
            <a:spAutoFit/>
          </a:bodyPr>
          <a:lstStyle/>
          <a:p>
            <a:r>
              <a:rPr lang="en-US" sz="3200" b="1" dirty="0">
                <a:solidFill>
                  <a:srgbClr val="C00000"/>
                </a:solidFill>
                <a:cs typeface="Calibri" pitchFamily="34" charset="0"/>
              </a:rPr>
              <a:t>Helmet..</a:t>
            </a:r>
            <a:endParaRPr lang="en-US" sz="3200"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Title 1"/>
          <p:cNvSpPr>
            <a:spLocks noGrp="1"/>
          </p:cNvSpPr>
          <p:nvPr>
            <p:ph type="title"/>
          </p:nvPr>
        </p:nvSpPr>
        <p:spPr>
          <a:xfrm>
            <a:off x="838200" y="503237"/>
            <a:ext cx="6248400" cy="715963"/>
          </a:xfrm>
        </p:spPr>
        <p:txBody>
          <a:bodyPr/>
          <a:lstStyle/>
          <a:p>
            <a:pPr algn="l"/>
            <a:r>
              <a:rPr lang="en-US" sz="3200" b="1" dirty="0">
                <a:solidFill>
                  <a:srgbClr val="C00000"/>
                </a:solidFill>
              </a:rPr>
              <a:t>Seat Belt &amp; Child Restraint System</a:t>
            </a:r>
          </a:p>
        </p:txBody>
      </p:sp>
      <p:sp>
        <p:nvSpPr>
          <p:cNvPr id="16" name="Rectangle 1"/>
          <p:cNvSpPr>
            <a:spLocks noChangeArrowheads="1"/>
          </p:cNvSpPr>
          <p:nvPr/>
        </p:nvSpPr>
        <p:spPr bwMode="auto">
          <a:xfrm>
            <a:off x="609600" y="1143000"/>
            <a:ext cx="8305800" cy="5601533"/>
          </a:xfrm>
          <a:prstGeom prst="rect">
            <a:avLst/>
          </a:prstGeom>
          <a:noFill/>
          <a:ln w="9525">
            <a:noFill/>
            <a:miter lim="800000"/>
            <a:headEnd/>
            <a:tailEnd/>
          </a:ln>
        </p:spPr>
        <p:txBody>
          <a:bodyPr wrap="square" anchor="ctr">
            <a:spAutoFit/>
          </a:bodyPr>
          <a:lstStyle/>
          <a:p>
            <a:pPr marL="514350" indent="-514350" eaLnBrk="0" hangingPunct="0">
              <a:buFont typeface="Arial" pitchFamily="34" charset="0"/>
              <a:buChar char="•"/>
            </a:pPr>
            <a:r>
              <a:rPr lang="en-US" sz="2000" dirty="0">
                <a:cs typeface="Calibri" pitchFamily="34" charset="0"/>
              </a:rPr>
              <a:t>In 2015, around </a:t>
            </a:r>
            <a:r>
              <a:rPr lang="en-US" sz="2000" b="1" dirty="0">
                <a:solidFill>
                  <a:srgbClr val="FF0000"/>
                </a:solidFill>
                <a:cs typeface="Calibri" pitchFamily="34" charset="0"/>
              </a:rPr>
              <a:t>20%</a:t>
            </a:r>
            <a:r>
              <a:rPr lang="en-US" sz="2000" dirty="0">
                <a:cs typeface="Calibri" pitchFamily="34" charset="0"/>
              </a:rPr>
              <a:t> </a:t>
            </a:r>
            <a:r>
              <a:rPr lang="en-US" sz="2000" dirty="0">
                <a:solidFill>
                  <a:srgbClr val="FF0000"/>
                </a:solidFill>
                <a:cs typeface="Calibri" pitchFamily="34" charset="0"/>
              </a:rPr>
              <a:t>victims</a:t>
            </a:r>
            <a:r>
              <a:rPr lang="en-US" sz="2000" dirty="0">
                <a:cs typeface="Calibri" pitchFamily="34" charset="0"/>
              </a:rPr>
              <a:t> (</a:t>
            </a:r>
            <a:r>
              <a:rPr lang="en-US" sz="2000" b="1" dirty="0">
                <a:solidFill>
                  <a:srgbClr val="FF0000"/>
                </a:solidFill>
                <a:cs typeface="Calibri" pitchFamily="34" charset="0"/>
              </a:rPr>
              <a:t>30,368</a:t>
            </a:r>
            <a:r>
              <a:rPr lang="en-US" sz="2000" dirty="0">
                <a:cs typeface="Calibri" pitchFamily="34" charset="0"/>
              </a:rPr>
              <a:t>) of road crash fatalities were </a:t>
            </a:r>
            <a:r>
              <a:rPr lang="en-US" sz="2000" b="1" dirty="0">
                <a:cs typeface="Calibri" pitchFamily="34" charset="0"/>
              </a:rPr>
              <a:t>Car, Jeep</a:t>
            </a:r>
            <a:r>
              <a:rPr lang="en-US" sz="2000" dirty="0">
                <a:cs typeface="Calibri" pitchFamily="34" charset="0"/>
              </a:rPr>
              <a:t> &amp; </a:t>
            </a:r>
            <a:r>
              <a:rPr lang="en-US" sz="2000" b="1" dirty="0">
                <a:cs typeface="Calibri" pitchFamily="34" charset="0"/>
              </a:rPr>
              <a:t>SUV</a:t>
            </a:r>
            <a:r>
              <a:rPr lang="en-US" sz="2000" dirty="0">
                <a:cs typeface="Calibri" pitchFamily="34" charset="0"/>
              </a:rPr>
              <a:t> drivers/ passengers. A lot of these fatal crashes happen due to not wearing seat belts or child safety systems.</a:t>
            </a:r>
          </a:p>
          <a:p>
            <a:pPr marL="514350" indent="-514350" eaLnBrk="0" hangingPunct="0">
              <a:buFont typeface="Arial" pitchFamily="34" charset="0"/>
              <a:buChar char="•"/>
            </a:pPr>
            <a:endParaRPr lang="en-US" sz="1400" b="1" dirty="0">
              <a:solidFill>
                <a:srgbClr val="0000CC"/>
              </a:solidFill>
              <a:cs typeface="Calibri" pitchFamily="34" charset="0"/>
            </a:endParaRPr>
          </a:p>
          <a:p>
            <a:pPr marL="514350" indent="-514350" eaLnBrk="0" hangingPunct="0">
              <a:buFont typeface="Arial" pitchFamily="34" charset="0"/>
              <a:buChar char="•"/>
            </a:pPr>
            <a:r>
              <a:rPr lang="en-US" sz="2000" dirty="0">
                <a:solidFill>
                  <a:srgbClr val="C00000"/>
                </a:solidFill>
                <a:cs typeface="Calibri" pitchFamily="34" charset="0"/>
              </a:rPr>
              <a:t>Rule 125 (1A) </a:t>
            </a:r>
            <a:r>
              <a:rPr lang="en-US" sz="2000" dirty="0">
                <a:cs typeface="Calibri" pitchFamily="34" charset="0"/>
              </a:rPr>
              <a:t>of CMVR makes it mandatory for four wheelers to have drivers/ passengers seat belt.</a:t>
            </a:r>
          </a:p>
          <a:p>
            <a:pPr marL="514350" indent="-514350" eaLnBrk="0" hangingPunct="0">
              <a:buFont typeface="Arial" pitchFamily="34" charset="0"/>
              <a:buChar char="•"/>
            </a:pPr>
            <a:endParaRPr lang="en-US" sz="1400" b="1" dirty="0"/>
          </a:p>
          <a:p>
            <a:pPr marL="514350" indent="-514350" eaLnBrk="0" hangingPunct="0">
              <a:buFont typeface="Arial" pitchFamily="34" charset="0"/>
              <a:buChar char="•"/>
            </a:pPr>
            <a:r>
              <a:rPr lang="en-US" sz="2000" dirty="0">
                <a:cs typeface="Calibri" pitchFamily="34" charset="0"/>
              </a:rPr>
              <a:t>Penalty imposed for not wearing seat belt is </a:t>
            </a:r>
            <a:r>
              <a:rPr lang="en-US" sz="2000" dirty="0">
                <a:solidFill>
                  <a:srgbClr val="FF0000"/>
                </a:solidFill>
                <a:cs typeface="Calibri" pitchFamily="34" charset="0"/>
              </a:rPr>
              <a:t>Rs</a:t>
            </a:r>
            <a:r>
              <a:rPr lang="en-US" sz="2000" b="1" dirty="0">
                <a:solidFill>
                  <a:srgbClr val="FF0000"/>
                </a:solidFill>
                <a:cs typeface="Calibri" pitchFamily="34" charset="0"/>
              </a:rPr>
              <a:t>.100 and </a:t>
            </a:r>
            <a:r>
              <a:rPr lang="en-US" sz="2000" dirty="0">
                <a:solidFill>
                  <a:srgbClr val="FF0000"/>
                </a:solidFill>
                <a:cs typeface="Calibri" pitchFamily="34" charset="0"/>
              </a:rPr>
              <a:t>Rs</a:t>
            </a:r>
            <a:r>
              <a:rPr lang="en-US" sz="2000" b="1" dirty="0">
                <a:solidFill>
                  <a:srgbClr val="FF0000"/>
                </a:solidFill>
                <a:cs typeface="Calibri" pitchFamily="34" charset="0"/>
              </a:rPr>
              <a:t>.300</a:t>
            </a:r>
            <a:r>
              <a:rPr lang="en-US" sz="2000" dirty="0">
                <a:cs typeface="Calibri" pitchFamily="34" charset="0"/>
              </a:rPr>
              <a:t> or for subsequent offences under </a:t>
            </a:r>
            <a:r>
              <a:rPr lang="en-US" sz="2000" dirty="0">
                <a:solidFill>
                  <a:srgbClr val="0000FF"/>
                </a:solidFill>
                <a:cs typeface="Calibri" pitchFamily="34" charset="0"/>
              </a:rPr>
              <a:t>MVA section 177</a:t>
            </a:r>
            <a:r>
              <a:rPr lang="en-US" sz="2000" b="1" dirty="0">
                <a:cs typeface="Calibri" pitchFamily="34" charset="0"/>
              </a:rPr>
              <a:t>.</a:t>
            </a:r>
          </a:p>
          <a:p>
            <a:pPr marL="514350" indent="-514350" eaLnBrk="0" hangingPunct="0">
              <a:buFont typeface="Arial" pitchFamily="34" charset="0"/>
              <a:buChar char="•"/>
            </a:pPr>
            <a:endParaRPr lang="en-US" sz="1400" b="1" dirty="0">
              <a:cs typeface="Calibri" pitchFamily="34" charset="0"/>
            </a:endParaRPr>
          </a:p>
          <a:p>
            <a:pPr marL="514350" indent="-514350" eaLnBrk="0" hangingPunct="0">
              <a:buFont typeface="Arial" pitchFamily="34" charset="0"/>
              <a:buChar char="•"/>
            </a:pPr>
            <a:r>
              <a:rPr lang="en-US" sz="2200" dirty="0">
                <a:cs typeface="Calibri" pitchFamily="34" charset="0"/>
              </a:rPr>
              <a:t>In the </a:t>
            </a:r>
            <a:r>
              <a:rPr lang="en-US" sz="2200" b="1" dirty="0">
                <a:cs typeface="Calibri" pitchFamily="34" charset="0"/>
              </a:rPr>
              <a:t>MVA Bill 2016</a:t>
            </a:r>
            <a:r>
              <a:rPr lang="en-US" sz="2200" dirty="0">
                <a:cs typeface="Calibri" pitchFamily="34" charset="0"/>
              </a:rPr>
              <a:t>, through insertion of a new </a:t>
            </a:r>
            <a:r>
              <a:rPr lang="en-US" sz="2200" b="1" dirty="0">
                <a:solidFill>
                  <a:srgbClr val="0000FF"/>
                </a:solidFill>
                <a:cs typeface="Calibri" pitchFamily="34" charset="0"/>
              </a:rPr>
              <a:t>Section 194B</a:t>
            </a:r>
            <a:r>
              <a:rPr lang="en-US" sz="2200" dirty="0">
                <a:cs typeface="Calibri" pitchFamily="34" charset="0"/>
              </a:rPr>
              <a:t>, penalty of </a:t>
            </a:r>
            <a:r>
              <a:rPr lang="en-US" sz="2200" b="1" dirty="0">
                <a:solidFill>
                  <a:srgbClr val="FF0000"/>
                </a:solidFill>
                <a:cs typeface="Calibri" pitchFamily="34" charset="0"/>
              </a:rPr>
              <a:t>Rs.100</a:t>
            </a:r>
            <a:r>
              <a:rPr lang="en-US" sz="2200" b="1" dirty="0">
                <a:solidFill>
                  <a:srgbClr val="C00000"/>
                </a:solidFill>
                <a:cs typeface="Calibri" pitchFamily="34" charset="0"/>
              </a:rPr>
              <a:t>0</a:t>
            </a:r>
            <a:r>
              <a:rPr lang="en-US" sz="2200" dirty="0">
                <a:cs typeface="Calibri" pitchFamily="34" charset="0"/>
              </a:rPr>
              <a:t> </a:t>
            </a:r>
            <a:r>
              <a:rPr lang="en-US" sz="2200" dirty="0">
                <a:solidFill>
                  <a:srgbClr val="FF0000"/>
                </a:solidFill>
                <a:cs typeface="Calibri" pitchFamily="34" charset="0"/>
              </a:rPr>
              <a:t>and disqualification of </a:t>
            </a:r>
            <a:r>
              <a:rPr lang="en-US" sz="2200" dirty="0" err="1">
                <a:solidFill>
                  <a:srgbClr val="FF0000"/>
                </a:solidFill>
                <a:cs typeface="Calibri" pitchFamily="34" charset="0"/>
              </a:rPr>
              <a:t>licence</a:t>
            </a:r>
            <a:r>
              <a:rPr lang="en-US" sz="2200" dirty="0">
                <a:solidFill>
                  <a:srgbClr val="FF0000"/>
                </a:solidFill>
                <a:cs typeface="Calibri" pitchFamily="34" charset="0"/>
              </a:rPr>
              <a:t> for three months</a:t>
            </a:r>
            <a:r>
              <a:rPr lang="en-US" sz="2200" dirty="0">
                <a:solidFill>
                  <a:srgbClr val="0000FF"/>
                </a:solidFill>
                <a:cs typeface="Calibri" pitchFamily="34" charset="0"/>
              </a:rPr>
              <a:t> </a:t>
            </a:r>
            <a:r>
              <a:rPr lang="en-US" sz="2200" dirty="0">
                <a:cs typeface="Calibri" pitchFamily="34" charset="0"/>
              </a:rPr>
              <a:t>proposed for wearing safety belts for driver and passengers in motor vehicle. </a:t>
            </a:r>
          </a:p>
          <a:p>
            <a:pPr marL="514350" indent="-514350" eaLnBrk="0" hangingPunct="0">
              <a:buFont typeface="Arial" pitchFamily="34" charset="0"/>
              <a:buChar char="•"/>
            </a:pPr>
            <a:endParaRPr lang="en-US" sz="2200" dirty="0">
              <a:cs typeface="Calibri" pitchFamily="34" charset="0"/>
            </a:endParaRPr>
          </a:p>
          <a:p>
            <a:pPr marL="514350" indent="-514350" eaLnBrk="0" hangingPunct="0">
              <a:buFont typeface="Arial" pitchFamily="34" charset="0"/>
              <a:buChar char="•"/>
            </a:pPr>
            <a:r>
              <a:rPr lang="en-US" sz="2200" dirty="0">
                <a:cs typeface="Calibri" pitchFamily="34" charset="0"/>
              </a:rPr>
              <a:t>This provision also makes it mandatory for driver of a motor vehicle driven with a </a:t>
            </a:r>
            <a:r>
              <a:rPr lang="en-US" sz="2200" b="1" dirty="0">
                <a:solidFill>
                  <a:srgbClr val="0000FF"/>
                </a:solidFill>
                <a:cs typeface="Calibri" pitchFamily="34" charset="0"/>
              </a:rPr>
              <a:t>Child below 14 years</a:t>
            </a:r>
            <a:r>
              <a:rPr lang="en-US" sz="2200" dirty="0">
                <a:cs typeface="Calibri" pitchFamily="34" charset="0"/>
              </a:rPr>
              <a:t> that child is secured by a </a:t>
            </a:r>
            <a:r>
              <a:rPr lang="en-US" sz="2200" b="1" dirty="0">
                <a:solidFill>
                  <a:srgbClr val="C00000"/>
                </a:solidFill>
                <a:cs typeface="Calibri" pitchFamily="34" charset="0"/>
              </a:rPr>
              <a:t>safety belt </a:t>
            </a:r>
            <a:r>
              <a:rPr lang="en-US" sz="2200" dirty="0">
                <a:cs typeface="Calibri" pitchFamily="34" charset="0"/>
              </a:rPr>
              <a:t>or </a:t>
            </a:r>
            <a:r>
              <a:rPr lang="en-US" sz="2200" b="1" dirty="0">
                <a:solidFill>
                  <a:srgbClr val="C00000"/>
                </a:solidFill>
                <a:cs typeface="Calibri" pitchFamily="34" charset="0"/>
              </a:rPr>
              <a:t>Child restraint System</a:t>
            </a:r>
            <a:r>
              <a:rPr lang="en-US" sz="2200" dirty="0">
                <a:cs typeface="Calibri"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503237"/>
            <a:ext cx="6248400" cy="715963"/>
          </a:xfrm>
        </p:spPr>
        <p:txBody>
          <a:bodyPr/>
          <a:lstStyle/>
          <a:p>
            <a:pPr algn="l"/>
            <a:r>
              <a:rPr lang="en-US" sz="3200" b="1" dirty="0">
                <a:solidFill>
                  <a:srgbClr val="C00000"/>
                </a:solidFill>
              </a:rPr>
              <a:t>Seat Belt &amp; Child Restraint System..</a:t>
            </a:r>
          </a:p>
        </p:txBody>
      </p:sp>
      <p:sp>
        <p:nvSpPr>
          <p:cNvPr id="22531" name="Content Placeholder 3"/>
          <p:cNvSpPr>
            <a:spLocks noGrp="1"/>
          </p:cNvSpPr>
          <p:nvPr>
            <p:ph sz="half" idx="2"/>
          </p:nvPr>
        </p:nvSpPr>
        <p:spPr>
          <a:xfrm>
            <a:off x="457200" y="1143000"/>
            <a:ext cx="8382000" cy="5715000"/>
          </a:xfrm>
        </p:spPr>
        <p:txBody>
          <a:bodyPr/>
          <a:lstStyle/>
          <a:p>
            <a:r>
              <a:rPr lang="en-US" b="1" dirty="0"/>
              <a:t>SB</a:t>
            </a:r>
            <a:r>
              <a:rPr lang="en-US" dirty="0"/>
              <a:t> &amp; </a:t>
            </a:r>
            <a:r>
              <a:rPr lang="en-US" b="1" dirty="0"/>
              <a:t>CRS</a:t>
            </a:r>
            <a:r>
              <a:rPr lang="en-US" dirty="0"/>
              <a:t> are </a:t>
            </a:r>
            <a:r>
              <a:rPr lang="en-US" dirty="0">
                <a:solidFill>
                  <a:srgbClr val="0000CC"/>
                </a:solidFill>
              </a:rPr>
              <a:t>secondary safety measure </a:t>
            </a:r>
            <a:r>
              <a:rPr lang="en-US" dirty="0"/>
              <a:t>and reduces </a:t>
            </a:r>
            <a:r>
              <a:rPr lang="en-US" b="1" dirty="0"/>
              <a:t>risk of hitting </a:t>
            </a:r>
            <a:r>
              <a:rPr lang="en-US" dirty="0">
                <a:solidFill>
                  <a:srgbClr val="C00000"/>
                </a:solidFill>
              </a:rPr>
              <a:t>interior of car </a:t>
            </a:r>
            <a:r>
              <a:rPr lang="en-US" dirty="0"/>
              <a:t>or other </a:t>
            </a:r>
            <a:r>
              <a:rPr lang="en-US" dirty="0">
                <a:solidFill>
                  <a:srgbClr val="FF0000"/>
                </a:solidFill>
              </a:rPr>
              <a:t>passengers</a:t>
            </a:r>
            <a:r>
              <a:rPr lang="en-US" dirty="0"/>
              <a:t>. It also </a:t>
            </a:r>
            <a:r>
              <a:rPr lang="en-US" dirty="0">
                <a:solidFill>
                  <a:srgbClr val="C00000"/>
                </a:solidFill>
              </a:rPr>
              <a:t>reduces risk of </a:t>
            </a:r>
            <a:r>
              <a:rPr lang="en-US" dirty="0">
                <a:solidFill>
                  <a:srgbClr val="0000FF"/>
                </a:solidFill>
              </a:rPr>
              <a:t>ejection</a:t>
            </a:r>
            <a:r>
              <a:rPr lang="en-US" dirty="0">
                <a:solidFill>
                  <a:srgbClr val="C00000"/>
                </a:solidFill>
              </a:rPr>
              <a:t> </a:t>
            </a:r>
            <a:r>
              <a:rPr lang="en-US" dirty="0"/>
              <a:t>from the vehicle.</a:t>
            </a:r>
          </a:p>
          <a:p>
            <a:endParaRPr lang="en-US" sz="1100" dirty="0"/>
          </a:p>
          <a:p>
            <a:r>
              <a:rPr lang="en-US" dirty="0"/>
              <a:t>Driver as well as </a:t>
            </a:r>
            <a:r>
              <a:rPr lang="en-US" dirty="0">
                <a:solidFill>
                  <a:srgbClr val="0000CC"/>
                </a:solidFill>
              </a:rPr>
              <a:t>front seat </a:t>
            </a:r>
            <a:r>
              <a:rPr lang="en-US" dirty="0"/>
              <a:t>and </a:t>
            </a:r>
            <a:r>
              <a:rPr lang="en-US" dirty="0">
                <a:solidFill>
                  <a:srgbClr val="0000CC"/>
                </a:solidFill>
              </a:rPr>
              <a:t>rear seat </a:t>
            </a:r>
            <a:r>
              <a:rPr lang="en-US" dirty="0"/>
              <a:t>passengers must be required to fasten seat belt while vehicle is in motion.</a:t>
            </a:r>
          </a:p>
          <a:p>
            <a:endParaRPr lang="en-US" sz="1100" dirty="0"/>
          </a:p>
          <a:p>
            <a:r>
              <a:rPr lang="en-US" dirty="0"/>
              <a:t>Wearing </a:t>
            </a:r>
            <a:r>
              <a:rPr lang="en-US" dirty="0">
                <a:solidFill>
                  <a:srgbClr val="C00000"/>
                </a:solidFill>
              </a:rPr>
              <a:t>seat-belt</a:t>
            </a:r>
            <a:r>
              <a:rPr lang="en-US" dirty="0"/>
              <a:t> </a:t>
            </a:r>
            <a:r>
              <a:rPr lang="en-US" dirty="0">
                <a:solidFill>
                  <a:srgbClr val="0000FF"/>
                </a:solidFill>
              </a:rPr>
              <a:t>reduces risk </a:t>
            </a:r>
            <a:r>
              <a:rPr lang="en-US" dirty="0"/>
              <a:t>of </a:t>
            </a:r>
            <a:r>
              <a:rPr lang="en-US" b="1" dirty="0"/>
              <a:t>fatal injury </a:t>
            </a:r>
            <a:r>
              <a:rPr lang="en-US" dirty="0"/>
              <a:t>by up to </a:t>
            </a:r>
            <a:r>
              <a:rPr lang="en-US" b="1" dirty="0">
                <a:solidFill>
                  <a:srgbClr val="0000FF"/>
                </a:solidFill>
              </a:rPr>
              <a:t>50%</a:t>
            </a:r>
            <a:r>
              <a:rPr lang="en-US" b="1" dirty="0"/>
              <a:t> </a:t>
            </a:r>
            <a:r>
              <a:rPr lang="en-US" dirty="0"/>
              <a:t>for </a:t>
            </a:r>
            <a:r>
              <a:rPr lang="en-US" b="1" dirty="0"/>
              <a:t>front seat </a:t>
            </a:r>
            <a:r>
              <a:rPr lang="en-US" dirty="0"/>
              <a:t>occupants and up to </a:t>
            </a:r>
            <a:r>
              <a:rPr lang="en-US" b="1" dirty="0">
                <a:solidFill>
                  <a:srgbClr val="0000FF"/>
                </a:solidFill>
              </a:rPr>
              <a:t>75%</a:t>
            </a:r>
            <a:r>
              <a:rPr lang="en-US" dirty="0"/>
              <a:t> for </a:t>
            </a:r>
            <a:r>
              <a:rPr lang="en-US" b="1" dirty="0"/>
              <a:t>rear seat </a:t>
            </a:r>
            <a:r>
              <a:rPr lang="en-US" dirty="0"/>
              <a:t>occupants.</a:t>
            </a:r>
          </a:p>
          <a:p>
            <a:endParaRPr lang="en-US" sz="1100" dirty="0"/>
          </a:p>
          <a:p>
            <a:r>
              <a:rPr lang="en-US" sz="2800" b="1" dirty="0">
                <a:solidFill>
                  <a:srgbClr val="0000FF"/>
                </a:solidFill>
              </a:rPr>
              <a:t>Mandatory</a:t>
            </a:r>
            <a:r>
              <a:rPr lang="en-US" dirty="0"/>
              <a:t> use of </a:t>
            </a:r>
            <a:r>
              <a:rPr lang="en-US" sz="2800" b="1" dirty="0">
                <a:solidFill>
                  <a:srgbClr val="0000FF"/>
                </a:solidFill>
              </a:rPr>
              <a:t>Child restraints </a:t>
            </a:r>
            <a:r>
              <a:rPr lang="en-US" dirty="0"/>
              <a:t>(Infant seat/ child seat) can </a:t>
            </a:r>
            <a:r>
              <a:rPr lang="en-US" dirty="0">
                <a:solidFill>
                  <a:srgbClr val="0000FF"/>
                </a:solidFill>
              </a:rPr>
              <a:t>reduce child deaths </a:t>
            </a:r>
            <a:r>
              <a:rPr lang="en-US" dirty="0"/>
              <a:t>by </a:t>
            </a:r>
            <a:r>
              <a:rPr lang="en-US" b="1" dirty="0">
                <a:solidFill>
                  <a:srgbClr val="0000FF"/>
                </a:solidFill>
              </a:rPr>
              <a:t>54–80%</a:t>
            </a:r>
            <a:r>
              <a:rPr lang="en-US" dirty="0"/>
              <a:t> in event of a crash.</a:t>
            </a:r>
          </a:p>
          <a:p>
            <a:endParaRPr lang="en-US" sz="1100" dirty="0"/>
          </a:p>
          <a:p>
            <a:r>
              <a:rPr lang="en-US" dirty="0"/>
              <a:t>Placing the child in a Child restraint system </a:t>
            </a:r>
            <a:r>
              <a:rPr lang="en-US" dirty="0">
                <a:solidFill>
                  <a:srgbClr val="0000CC"/>
                </a:solidFill>
              </a:rPr>
              <a:t>appropriat</a:t>
            </a:r>
            <a:r>
              <a:rPr lang="en-US" dirty="0"/>
              <a:t>e for her/his </a:t>
            </a:r>
            <a:r>
              <a:rPr lang="en-US" dirty="0">
                <a:solidFill>
                  <a:srgbClr val="0000CC"/>
                </a:solidFill>
              </a:rPr>
              <a:t>age, weight</a:t>
            </a:r>
            <a:r>
              <a:rPr lang="en-US" dirty="0"/>
              <a:t>, and </a:t>
            </a:r>
            <a:r>
              <a:rPr lang="en-US" dirty="0">
                <a:solidFill>
                  <a:srgbClr val="0000CC"/>
                </a:solidFill>
              </a:rPr>
              <a:t>height</a:t>
            </a:r>
            <a:r>
              <a:rPr lang="en-US" dirty="0"/>
              <a:t> is the safest way of restraining a young child in a car.</a:t>
            </a:r>
            <a:endParaRPr lang="en-US" sz="2800" dirty="0"/>
          </a:p>
          <a:p>
            <a:endParaRPr lang="en-US" dirty="0"/>
          </a:p>
          <a:p>
            <a:endParaRPr lang="en-US" sz="1100" dirty="0"/>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228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4572000" y="640080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8" name="Rectangle 7"/>
          <p:cNvSpPr/>
          <p:nvPr/>
        </p:nvSpPr>
        <p:spPr>
          <a:xfrm>
            <a:off x="4572000" y="65532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Rectangle 8"/>
          <p:cNvSpPr/>
          <p:nvPr/>
        </p:nvSpPr>
        <p:spPr>
          <a:xfrm>
            <a:off x="4572000" y="6705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flipH="1">
            <a:off x="-1" y="0"/>
            <a:ext cx="152399" cy="1676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152396" y="228600"/>
            <a:ext cx="76204"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228600" y="381000"/>
            <a:ext cx="152400" cy="1295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8762994" y="5181600"/>
            <a:ext cx="152406" cy="1219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915399" y="5181600"/>
            <a:ext cx="76201"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H="1">
            <a:off x="8991600" y="5181600"/>
            <a:ext cx="152399" cy="1676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57200" y="1676400"/>
            <a:ext cx="8229600" cy="3352800"/>
          </a:xfrm>
        </p:spPr>
        <p:txBody>
          <a:bodyPr/>
          <a:lstStyle/>
          <a:p>
            <a:r>
              <a:rPr lang="en-US" sz="4800" dirty="0">
                <a:solidFill>
                  <a:srgbClr val="0000FF"/>
                </a:solidFill>
              </a:rPr>
              <a:t>Where does India stand in road safety policy formulation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229600" cy="762000"/>
          </a:xfrm>
        </p:spPr>
        <p:txBody>
          <a:bodyPr/>
          <a:lstStyle/>
          <a:p>
            <a:pPr eaLnBrk="1" hangingPunct="1"/>
            <a:r>
              <a:rPr lang="en-US" sz="3200" b="1" dirty="0">
                <a:solidFill>
                  <a:srgbClr val="C00000"/>
                </a:solidFill>
              </a:rPr>
              <a:t>Important developments on  Road safety</a:t>
            </a:r>
          </a:p>
        </p:txBody>
      </p:sp>
      <p:sp>
        <p:nvSpPr>
          <p:cNvPr id="3" name="Content Placeholder 2"/>
          <p:cNvSpPr>
            <a:spLocks noGrp="1"/>
          </p:cNvSpPr>
          <p:nvPr>
            <p:ph idx="1"/>
          </p:nvPr>
        </p:nvSpPr>
        <p:spPr>
          <a:xfrm>
            <a:off x="457200" y="1295400"/>
            <a:ext cx="8229600" cy="5486400"/>
          </a:xfrm>
        </p:spPr>
        <p:txBody>
          <a:bodyPr rtlCol="0">
            <a:normAutofit fontScale="62500" lnSpcReduction="20000"/>
          </a:bodyPr>
          <a:lstStyle/>
          <a:p>
            <a:pPr eaLnBrk="1" fontAlgn="auto" hangingPunct="1">
              <a:spcAft>
                <a:spcPts val="0"/>
              </a:spcAft>
              <a:buFont typeface="Arial" pitchFamily="34" charset="0"/>
              <a:buChar char="•"/>
              <a:defRPr/>
            </a:pPr>
            <a:r>
              <a:rPr lang="en-US" sz="3800" dirty="0"/>
              <a:t>As a </a:t>
            </a:r>
            <a:r>
              <a:rPr lang="en-US" sz="3800" b="1" dirty="0">
                <a:solidFill>
                  <a:srgbClr val="0000FF"/>
                </a:solidFill>
              </a:rPr>
              <a:t>signatory</a:t>
            </a:r>
            <a:r>
              <a:rPr lang="en-US" sz="3800" dirty="0"/>
              <a:t> to </a:t>
            </a:r>
            <a:r>
              <a:rPr lang="en-US" sz="3800" b="1" dirty="0">
                <a:solidFill>
                  <a:srgbClr val="0000FF"/>
                </a:solidFill>
              </a:rPr>
              <a:t>Brasilia Declaration </a:t>
            </a:r>
            <a:r>
              <a:rPr lang="en-US" sz="3800" dirty="0"/>
              <a:t>(Nov 2015), India is committed to reduce the number of road accidents and fatalities </a:t>
            </a:r>
            <a:r>
              <a:rPr lang="en-US" sz="3400" dirty="0"/>
              <a:t>by </a:t>
            </a:r>
            <a:r>
              <a:rPr lang="en-US" sz="3800" b="1" dirty="0">
                <a:solidFill>
                  <a:srgbClr val="C00000"/>
                </a:solidFill>
              </a:rPr>
              <a:t>50%</a:t>
            </a:r>
            <a:r>
              <a:rPr lang="en-US" sz="3400" dirty="0"/>
              <a:t> by 2020.</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sz="3800" dirty="0"/>
              <a:t>Acting upon Public Interest Litigation, in 2014 the </a:t>
            </a:r>
            <a:r>
              <a:rPr lang="en-US" sz="3800" dirty="0">
                <a:solidFill>
                  <a:srgbClr val="0000FF"/>
                </a:solidFill>
              </a:rPr>
              <a:t>Supreme Court </a:t>
            </a:r>
            <a:r>
              <a:rPr lang="en-US" sz="3800" dirty="0"/>
              <a:t>of India appointed a 3-member </a:t>
            </a:r>
            <a:r>
              <a:rPr lang="en-US" sz="3800" b="1" dirty="0">
                <a:solidFill>
                  <a:srgbClr val="0000FF"/>
                </a:solidFill>
              </a:rPr>
              <a:t>Committee</a:t>
            </a:r>
            <a:r>
              <a:rPr lang="en-US" sz="3800" dirty="0"/>
              <a:t> to measure and monitor the implementation of road safety laws in the country.</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sz="3800" dirty="0"/>
              <a:t>The Supreme Court appointed Committee on Road Safety (</a:t>
            </a:r>
            <a:r>
              <a:rPr lang="en-US" sz="3800" b="1" dirty="0">
                <a:solidFill>
                  <a:srgbClr val="0000FF"/>
                </a:solidFill>
              </a:rPr>
              <a:t>SCCRS</a:t>
            </a:r>
            <a:r>
              <a:rPr lang="en-US" sz="3800" dirty="0"/>
              <a:t>) have issued several  directions during last 2 years to all the states to make necessary amendments in their respective state Motor Vehicle Rules.</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sz="3800" dirty="0"/>
              <a:t>States have made some amendments in their </a:t>
            </a:r>
            <a:r>
              <a:rPr lang="en-US" sz="3800" b="1" dirty="0">
                <a:solidFill>
                  <a:srgbClr val="0000FF"/>
                </a:solidFill>
              </a:rPr>
              <a:t>Motor Vehicle Rules</a:t>
            </a:r>
            <a:r>
              <a:rPr lang="en-US" sz="3800" dirty="0">
                <a:solidFill>
                  <a:srgbClr val="0000FF"/>
                </a:solidFill>
              </a:rPr>
              <a:t> </a:t>
            </a:r>
            <a:r>
              <a:rPr lang="en-US" sz="3800" dirty="0"/>
              <a:t>and also adopted </a:t>
            </a:r>
            <a:r>
              <a:rPr lang="en-US" sz="3800" b="1" dirty="0">
                <a:solidFill>
                  <a:srgbClr val="0000FF"/>
                </a:solidFill>
              </a:rPr>
              <a:t>Road Safety Policy </a:t>
            </a:r>
            <a:r>
              <a:rPr lang="en-US" sz="3800" dirty="0"/>
              <a:t>in line with National Policy.</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427037"/>
            <a:ext cx="8229600" cy="639763"/>
          </a:xfrm>
        </p:spPr>
        <p:txBody>
          <a:bodyPr/>
          <a:lstStyle/>
          <a:p>
            <a:pPr eaLnBrk="1" hangingPunct="1"/>
            <a:r>
              <a:rPr lang="en-IN" sz="3200" dirty="0">
                <a:solidFill>
                  <a:srgbClr val="C00000"/>
                </a:solidFill>
              </a:rPr>
              <a:t>GOM Transport</a:t>
            </a:r>
          </a:p>
        </p:txBody>
      </p:sp>
      <p:sp>
        <p:nvSpPr>
          <p:cNvPr id="31747" name="Content Placeholder 2"/>
          <p:cNvSpPr>
            <a:spLocks noGrp="1"/>
          </p:cNvSpPr>
          <p:nvPr>
            <p:ph idx="1"/>
          </p:nvPr>
        </p:nvSpPr>
        <p:spPr>
          <a:xfrm>
            <a:off x="457200" y="1066800"/>
            <a:ext cx="8382000" cy="5715000"/>
          </a:xfrm>
        </p:spPr>
        <p:txBody>
          <a:bodyPr/>
          <a:lstStyle/>
          <a:p>
            <a:pPr eaLnBrk="1" hangingPunct="1"/>
            <a:r>
              <a:rPr lang="en-US" sz="1800" dirty="0"/>
              <a:t>A </a:t>
            </a:r>
            <a:r>
              <a:rPr lang="en-US" sz="1800" dirty="0">
                <a:solidFill>
                  <a:srgbClr val="C00000"/>
                </a:solidFill>
              </a:rPr>
              <a:t>Group of Ministers (</a:t>
            </a:r>
            <a:r>
              <a:rPr lang="en-US" sz="1800" b="1" dirty="0">
                <a:solidFill>
                  <a:srgbClr val="C00000"/>
                </a:solidFill>
              </a:rPr>
              <a:t>GOM</a:t>
            </a:r>
            <a:r>
              <a:rPr lang="en-US" sz="1800" dirty="0"/>
              <a:t>), comprising transport ministers and Secretaries from different states of India, was constituted in March 2016 by the Government. Chaired by the Transport &amp; PWD Minister of Rajasthan, GOM was asked to examine best practices in road safety and road transport sector and suggest actionable points for implementation. </a:t>
            </a:r>
          </a:p>
          <a:p>
            <a:pPr eaLnBrk="1" hangingPunct="1"/>
            <a:endParaRPr lang="en-US" sz="1800" dirty="0"/>
          </a:p>
          <a:p>
            <a:pPr eaLnBrk="1" hangingPunct="1"/>
            <a:r>
              <a:rPr lang="en-US" sz="1800" dirty="0"/>
              <a:t>GOM also reviewed the current </a:t>
            </a:r>
            <a:r>
              <a:rPr lang="en-US" sz="1800" b="1" dirty="0"/>
              <a:t>Motor Vehicle Act 1988 of India</a:t>
            </a:r>
            <a:r>
              <a:rPr lang="en-US" sz="1800" dirty="0"/>
              <a:t>, Central Motor Vehicles Rules 1989, State MV Rules and carried out several consultations with various stakeholders for four months, and submitted its report with over recommendations to the Ministry of Road Transport &amp; Highways (</a:t>
            </a:r>
            <a:r>
              <a:rPr lang="en-US" sz="1800" dirty="0" err="1"/>
              <a:t>MoRTH</a:t>
            </a:r>
            <a:r>
              <a:rPr lang="en-US" sz="1800" dirty="0"/>
              <a:t>). </a:t>
            </a:r>
          </a:p>
          <a:p>
            <a:pPr eaLnBrk="1" hangingPunct="1"/>
            <a:endParaRPr lang="en-US" sz="1800" dirty="0"/>
          </a:p>
          <a:p>
            <a:pPr eaLnBrk="1" hangingPunct="1"/>
            <a:r>
              <a:rPr lang="en-US" sz="1800" dirty="0"/>
              <a:t>Accepting majority of their suggestions, Government drafted a </a:t>
            </a:r>
            <a:r>
              <a:rPr lang="en-US" sz="1800" b="1" dirty="0">
                <a:solidFill>
                  <a:srgbClr val="C00000"/>
                </a:solidFill>
              </a:rPr>
              <a:t>Motor Vehicle (Amendment) Bill 2016 </a:t>
            </a:r>
            <a:r>
              <a:rPr lang="en-US" sz="1800" dirty="0"/>
              <a:t>which was approved on 3</a:t>
            </a:r>
            <a:r>
              <a:rPr lang="en-US" sz="1800" baseline="30000" dirty="0"/>
              <a:t>rd</a:t>
            </a:r>
            <a:r>
              <a:rPr lang="en-US" sz="1800" dirty="0"/>
              <a:t> August by the Union Cabinet Chaired by Prime Minister.</a:t>
            </a:r>
          </a:p>
          <a:p>
            <a:pPr eaLnBrk="1" hangingPunct="1"/>
            <a:endParaRPr lang="en-US" sz="1800" dirty="0"/>
          </a:p>
          <a:p>
            <a:r>
              <a:rPr lang="en-US" sz="1800" dirty="0"/>
              <a:t>The bill provides for </a:t>
            </a:r>
            <a:r>
              <a:rPr lang="en-US" sz="1800" dirty="0">
                <a:solidFill>
                  <a:srgbClr val="C00000"/>
                </a:solidFill>
              </a:rPr>
              <a:t>increased</a:t>
            </a:r>
            <a:r>
              <a:rPr lang="en-US" sz="1800" b="1" dirty="0">
                <a:solidFill>
                  <a:srgbClr val="C00000"/>
                </a:solidFill>
              </a:rPr>
              <a:t> penalties</a:t>
            </a:r>
            <a:r>
              <a:rPr lang="en-US" sz="1800" dirty="0">
                <a:solidFill>
                  <a:srgbClr val="C00000"/>
                </a:solidFill>
              </a:rPr>
              <a:t> </a:t>
            </a:r>
            <a:r>
              <a:rPr lang="en-US" sz="1800" dirty="0"/>
              <a:t>in  case of </a:t>
            </a:r>
            <a:r>
              <a:rPr lang="en-US" sz="1800" b="1" dirty="0">
                <a:solidFill>
                  <a:srgbClr val="C00000"/>
                </a:solidFill>
              </a:rPr>
              <a:t>traffic violations </a:t>
            </a:r>
            <a:r>
              <a:rPr lang="en-US" sz="1800" dirty="0"/>
              <a:t>along with several amendments and new additions in the present MVA</a:t>
            </a:r>
            <a:r>
              <a:rPr lang="en-US" sz="1800" b="1" dirty="0"/>
              <a:t>. </a:t>
            </a:r>
            <a:r>
              <a:rPr lang="en-US" sz="1800" dirty="0"/>
              <a:t>Government is aiming  to make substantial reduction  in the number of road traffic related injuries and fatalities after the passing of this bill in Parliament.</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762000" y="457200"/>
            <a:ext cx="8001000" cy="609600"/>
          </a:xfrm>
        </p:spPr>
        <p:txBody>
          <a:bodyPr/>
          <a:lstStyle/>
          <a:p>
            <a:pPr eaLnBrk="1" hangingPunct="1"/>
            <a:r>
              <a:rPr lang="en-US" sz="3200" dirty="0">
                <a:solidFill>
                  <a:srgbClr val="C00000"/>
                </a:solidFill>
              </a:rPr>
              <a:t>Motor Vehicle (Amendment) Bill 2016</a:t>
            </a:r>
          </a:p>
        </p:txBody>
      </p:sp>
      <p:sp>
        <p:nvSpPr>
          <p:cNvPr id="36866" name="Content Placeholder 2"/>
          <p:cNvSpPr>
            <a:spLocks noGrp="1"/>
          </p:cNvSpPr>
          <p:nvPr>
            <p:ph idx="1"/>
          </p:nvPr>
        </p:nvSpPr>
        <p:spPr>
          <a:xfrm>
            <a:off x="457200" y="990600"/>
            <a:ext cx="8534400" cy="5715000"/>
          </a:xfrm>
        </p:spPr>
        <p:txBody>
          <a:bodyPr/>
          <a:lstStyle/>
          <a:p>
            <a:r>
              <a:rPr lang="en-US" sz="2400" dirty="0"/>
              <a:t>After GOM’s input MVAB was introduced by the Union</a:t>
            </a:r>
            <a:r>
              <a:rPr lang="en-US" sz="2400" b="1" dirty="0"/>
              <a:t> </a:t>
            </a:r>
            <a:r>
              <a:rPr lang="en-US" sz="2400" dirty="0"/>
              <a:t>Minister of Road Transport &amp; Highways in </a:t>
            </a:r>
            <a:r>
              <a:rPr lang="en-US" sz="2400" b="1" dirty="0"/>
              <a:t>Lok </a:t>
            </a:r>
            <a:r>
              <a:rPr lang="en-US" sz="2400" b="1" dirty="0" err="1"/>
              <a:t>Sabha</a:t>
            </a:r>
            <a:r>
              <a:rPr lang="en-US" sz="2400" b="1" dirty="0"/>
              <a:t> </a:t>
            </a:r>
            <a:r>
              <a:rPr lang="en-US" sz="2400" dirty="0"/>
              <a:t>on </a:t>
            </a:r>
            <a:r>
              <a:rPr lang="en-US" sz="2400" b="1" dirty="0"/>
              <a:t>9th August</a:t>
            </a:r>
            <a:r>
              <a:rPr lang="en-US" sz="2400" dirty="0"/>
              <a:t>. </a:t>
            </a:r>
          </a:p>
          <a:p>
            <a:endParaRPr lang="en-US" sz="1400" dirty="0"/>
          </a:p>
          <a:p>
            <a:r>
              <a:rPr lang="en-US" sz="2400" dirty="0"/>
              <a:t>Bill was referred to 31-member Parliamentary Standing Committee (</a:t>
            </a:r>
            <a:r>
              <a:rPr lang="en-US" sz="2400" b="1" dirty="0">
                <a:solidFill>
                  <a:srgbClr val="C00000"/>
                </a:solidFill>
              </a:rPr>
              <a:t>PSC</a:t>
            </a:r>
            <a:r>
              <a:rPr lang="en-US" sz="2400" dirty="0"/>
              <a:t>) on Transport on 18th August for detailed consideration, review, and consultation with all stakeholders.</a:t>
            </a:r>
          </a:p>
          <a:p>
            <a:endParaRPr lang="en-US" sz="1400" dirty="0"/>
          </a:p>
          <a:p>
            <a:r>
              <a:rPr lang="en-US" sz="2400" b="1" dirty="0"/>
              <a:t>PSC </a:t>
            </a:r>
            <a:r>
              <a:rPr lang="en-US" sz="2400" dirty="0"/>
              <a:t>has held  several</a:t>
            </a:r>
            <a:r>
              <a:rPr lang="en-US" sz="2400" b="1" dirty="0"/>
              <a:t> meetings </a:t>
            </a:r>
            <a:r>
              <a:rPr lang="en-US" sz="2400" dirty="0"/>
              <a:t>with its member </a:t>
            </a:r>
            <a:r>
              <a:rPr lang="en-US" sz="2400" b="1" dirty="0"/>
              <a:t>MPs </a:t>
            </a:r>
            <a:r>
              <a:rPr lang="en-US" sz="2400" dirty="0"/>
              <a:t>and with senior officials of</a:t>
            </a:r>
            <a:r>
              <a:rPr lang="en-US" sz="2400" b="1" dirty="0"/>
              <a:t> Transport Ministry,  State </a:t>
            </a:r>
            <a:r>
              <a:rPr lang="en-US" sz="2400" dirty="0"/>
              <a:t>Transport Secretaries  and </a:t>
            </a:r>
            <a:r>
              <a:rPr lang="en-US" sz="2400" b="1" dirty="0"/>
              <a:t>other stakeholders to hear their views and suggestions </a:t>
            </a:r>
            <a:r>
              <a:rPr lang="en-US" sz="2400" dirty="0"/>
              <a:t>on proposed amendments in the MVA Bill. </a:t>
            </a:r>
          </a:p>
          <a:p>
            <a:endParaRPr lang="en-US" sz="1400" dirty="0"/>
          </a:p>
          <a:p>
            <a:r>
              <a:rPr lang="en-US" sz="2400" dirty="0"/>
              <a:t>PSC is likely to submit report during ongoing </a:t>
            </a:r>
            <a:r>
              <a:rPr lang="en-US" sz="2400" b="1" dirty="0"/>
              <a:t>Budget Session </a:t>
            </a:r>
            <a:r>
              <a:rPr lang="en-US" sz="2400" dirty="0"/>
              <a:t>of Parliament. </a:t>
            </a:r>
          </a:p>
          <a:p>
            <a:endParaRPr lang="en-US" sz="1400" dirty="0"/>
          </a:p>
          <a:p>
            <a:r>
              <a:rPr lang="en-US" sz="2400" dirty="0"/>
              <a:t>The </a:t>
            </a:r>
            <a:r>
              <a:rPr lang="en-US" sz="2400" b="1" dirty="0"/>
              <a:t>Bill </a:t>
            </a:r>
            <a:r>
              <a:rPr lang="en-US" sz="2400" dirty="0"/>
              <a:t>is listed for </a:t>
            </a:r>
            <a:r>
              <a:rPr lang="en-US" sz="2400" dirty="0">
                <a:solidFill>
                  <a:srgbClr val="0000FF"/>
                </a:solidFill>
              </a:rPr>
              <a:t>consideration and passing </a:t>
            </a:r>
            <a:r>
              <a:rPr lang="en-US" sz="2400" dirty="0"/>
              <a:t>in </a:t>
            </a:r>
            <a:r>
              <a:rPr lang="en-US" sz="2400" b="1" dirty="0" err="1"/>
              <a:t>Lok</a:t>
            </a:r>
            <a:r>
              <a:rPr lang="en-US" sz="2400" b="1" dirty="0"/>
              <a:t> </a:t>
            </a:r>
            <a:r>
              <a:rPr lang="en-US" sz="2400" b="1" dirty="0" err="1"/>
              <a:t>Sabha</a:t>
            </a:r>
            <a:r>
              <a:rPr lang="en-US" sz="2400" b="1" dirty="0"/>
              <a:t> </a:t>
            </a:r>
            <a:r>
              <a:rPr lang="en-US" sz="2400" dirty="0"/>
              <a:t>.</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381000" y="1219200"/>
            <a:ext cx="8458200" cy="5562600"/>
          </a:xfrm>
        </p:spPr>
        <p:txBody>
          <a:bodyPr/>
          <a:lstStyle/>
          <a:p>
            <a:r>
              <a:rPr lang="en-US" sz="2400" dirty="0"/>
              <a:t>In the present Motor Vehicle Act, there are 223 Sections out of which the Bill aims </a:t>
            </a:r>
            <a:r>
              <a:rPr lang="en-US" sz="2400" b="1" dirty="0"/>
              <a:t>to </a:t>
            </a:r>
            <a:r>
              <a:rPr lang="en-US" sz="2400" b="1" dirty="0">
                <a:solidFill>
                  <a:srgbClr val="C00000"/>
                </a:solidFill>
              </a:rPr>
              <a:t>amend</a:t>
            </a:r>
            <a:r>
              <a:rPr lang="en-US" sz="2400" b="1" dirty="0">
                <a:solidFill>
                  <a:srgbClr val="0000FF"/>
                </a:solidFill>
              </a:rPr>
              <a:t> 68 sections</a:t>
            </a:r>
            <a:r>
              <a:rPr lang="en-US" sz="2400" dirty="0"/>
              <a:t>. The Bill also proposes insertion of </a:t>
            </a:r>
            <a:r>
              <a:rPr lang="en-US" sz="2400" b="1" dirty="0">
                <a:solidFill>
                  <a:srgbClr val="0000FF"/>
                </a:solidFill>
              </a:rPr>
              <a:t>28 </a:t>
            </a:r>
            <a:r>
              <a:rPr lang="en-US" sz="2400" b="1" dirty="0">
                <a:solidFill>
                  <a:srgbClr val="C00000"/>
                </a:solidFill>
              </a:rPr>
              <a:t>new sections</a:t>
            </a:r>
            <a:r>
              <a:rPr lang="en-US" sz="2400" dirty="0"/>
              <a:t>. </a:t>
            </a:r>
          </a:p>
          <a:p>
            <a:endParaRPr lang="en-US" sz="1400" dirty="0"/>
          </a:p>
          <a:p>
            <a:r>
              <a:rPr lang="en-US" sz="2400" dirty="0"/>
              <a:t>The amendments mainly focus on issues relating to improving </a:t>
            </a:r>
            <a:r>
              <a:rPr lang="en-US" sz="2400" b="1" dirty="0">
                <a:solidFill>
                  <a:srgbClr val="0000FF"/>
                </a:solidFill>
              </a:rPr>
              <a:t>road safety</a:t>
            </a:r>
            <a:r>
              <a:rPr lang="en-US" sz="2400" dirty="0"/>
              <a:t>, citizens’ facilitation while dealing with the Transport Department. </a:t>
            </a:r>
          </a:p>
          <a:p>
            <a:endParaRPr lang="en-US" sz="1400" dirty="0"/>
          </a:p>
          <a:p>
            <a:r>
              <a:rPr lang="en-US" sz="2400" dirty="0"/>
              <a:t>The Bill propose to </a:t>
            </a:r>
            <a:r>
              <a:rPr lang="en-US" sz="2400" dirty="0">
                <a:solidFill>
                  <a:srgbClr val="0000FF"/>
                </a:solidFill>
              </a:rPr>
              <a:t>improve</a:t>
            </a:r>
            <a:r>
              <a:rPr lang="en-US" sz="2400" dirty="0"/>
              <a:t> the </a:t>
            </a:r>
            <a:r>
              <a:rPr lang="en-US" sz="2400" dirty="0">
                <a:solidFill>
                  <a:srgbClr val="0000FF"/>
                </a:solidFill>
              </a:rPr>
              <a:t>transport scenario </a:t>
            </a:r>
            <a:r>
              <a:rPr lang="en-US" sz="2400" dirty="0"/>
              <a:t>in the country by permitting the States to grant </a:t>
            </a:r>
            <a:r>
              <a:rPr lang="en-US" sz="2400" b="1" dirty="0">
                <a:solidFill>
                  <a:srgbClr val="C00000"/>
                </a:solidFill>
              </a:rPr>
              <a:t>exemptions</a:t>
            </a:r>
            <a:r>
              <a:rPr lang="en-US" sz="2400" dirty="0"/>
              <a:t> in Stage carriage and contract carriage permits for promoting </a:t>
            </a:r>
            <a:r>
              <a:rPr lang="en-US" sz="2400" b="1" dirty="0">
                <a:solidFill>
                  <a:srgbClr val="0000FF"/>
                </a:solidFill>
              </a:rPr>
              <a:t>rural </a:t>
            </a:r>
            <a:r>
              <a:rPr lang="en-US" sz="2400" dirty="0">
                <a:solidFill>
                  <a:srgbClr val="0000FF"/>
                </a:solidFill>
              </a:rPr>
              <a:t>transport</a:t>
            </a:r>
            <a:r>
              <a:rPr lang="en-US" sz="2400" dirty="0"/>
              <a:t>, </a:t>
            </a:r>
            <a:r>
              <a:rPr lang="en-US" sz="2400" b="1" dirty="0">
                <a:solidFill>
                  <a:srgbClr val="0000FF"/>
                </a:solidFill>
              </a:rPr>
              <a:t>public transport</a:t>
            </a:r>
            <a:r>
              <a:rPr lang="en-US" sz="2400" dirty="0">
                <a:solidFill>
                  <a:srgbClr val="0000FF"/>
                </a:solidFill>
              </a:rPr>
              <a:t>, </a:t>
            </a:r>
            <a:r>
              <a:rPr lang="en-US" sz="2400" b="1" dirty="0">
                <a:solidFill>
                  <a:srgbClr val="0000FF"/>
                </a:solidFill>
              </a:rPr>
              <a:t>last mile </a:t>
            </a:r>
            <a:r>
              <a:rPr lang="en-US" sz="2400" dirty="0"/>
              <a:t>connectivity and for passenger convenience and </a:t>
            </a:r>
            <a:r>
              <a:rPr lang="en-US" sz="2400" b="1" dirty="0">
                <a:solidFill>
                  <a:srgbClr val="0000FF"/>
                </a:solidFill>
              </a:rPr>
              <a:t>road safety</a:t>
            </a:r>
            <a:r>
              <a:rPr lang="en-US" sz="2400" dirty="0"/>
              <a:t>.</a:t>
            </a:r>
          </a:p>
          <a:p>
            <a:endParaRPr lang="en-US" sz="1400" dirty="0"/>
          </a:p>
          <a:p>
            <a:r>
              <a:rPr lang="en-US" sz="2400" dirty="0"/>
              <a:t>To improve the </a:t>
            </a:r>
            <a:r>
              <a:rPr lang="en-US" sz="2400" b="1" dirty="0">
                <a:solidFill>
                  <a:srgbClr val="C00000"/>
                </a:solidFill>
              </a:rPr>
              <a:t>registration process</a:t>
            </a:r>
            <a:r>
              <a:rPr lang="en-US" sz="2400" dirty="0">
                <a:solidFill>
                  <a:srgbClr val="C00000"/>
                </a:solidFill>
              </a:rPr>
              <a:t> </a:t>
            </a:r>
            <a:r>
              <a:rPr lang="en-US" sz="2400" dirty="0"/>
              <a:t>for new vehicles.</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Title 1"/>
          <p:cNvSpPr>
            <a:spLocks noGrp="1"/>
          </p:cNvSpPr>
          <p:nvPr>
            <p:ph type="title"/>
          </p:nvPr>
        </p:nvSpPr>
        <p:spPr>
          <a:xfrm>
            <a:off x="762000" y="533400"/>
            <a:ext cx="8001000" cy="609600"/>
          </a:xfrm>
        </p:spPr>
        <p:txBody>
          <a:bodyPr/>
          <a:lstStyle/>
          <a:p>
            <a:pPr eaLnBrk="1" hangingPunct="1"/>
            <a:r>
              <a:rPr lang="en-US" sz="3200" dirty="0">
                <a:solidFill>
                  <a:srgbClr val="C00000"/>
                </a:solidFill>
              </a:rPr>
              <a:t>Motor Vehicle (Amendment) Bill 2016..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3886200" cy="685800"/>
          </a:xfrm>
        </p:spPr>
        <p:txBody>
          <a:bodyPr/>
          <a:lstStyle/>
          <a:p>
            <a:pPr eaLnBrk="1" hangingPunct="1"/>
            <a:r>
              <a:rPr lang="en-US" sz="3200" dirty="0">
                <a:solidFill>
                  <a:srgbClr val="C00000"/>
                </a:solidFill>
              </a:rPr>
              <a:t>India’s </a:t>
            </a:r>
            <a:r>
              <a:rPr lang="en-US" sz="3200" b="1" dirty="0">
                <a:solidFill>
                  <a:srgbClr val="C00000"/>
                </a:solidFill>
              </a:rPr>
              <a:t>Road</a:t>
            </a:r>
            <a:r>
              <a:rPr lang="en-US" sz="3200" dirty="0">
                <a:solidFill>
                  <a:srgbClr val="C00000"/>
                </a:solidFill>
              </a:rPr>
              <a:t> Network</a:t>
            </a:r>
          </a:p>
        </p:txBody>
      </p:sp>
      <p:sp>
        <p:nvSpPr>
          <p:cNvPr id="3" name="Content Placeholder 2"/>
          <p:cNvSpPr>
            <a:spLocks noGrp="1"/>
          </p:cNvSpPr>
          <p:nvPr>
            <p:ph idx="1"/>
          </p:nvPr>
        </p:nvSpPr>
        <p:spPr>
          <a:xfrm>
            <a:off x="228600" y="1524000"/>
            <a:ext cx="4191000" cy="4572000"/>
          </a:xfrm>
        </p:spPr>
        <p:txBody>
          <a:bodyPr rtlCol="0">
            <a:normAutofit lnSpcReduction="10000"/>
          </a:bodyPr>
          <a:lstStyle/>
          <a:p>
            <a:pPr eaLnBrk="1" fontAlgn="auto" hangingPunct="1">
              <a:spcAft>
                <a:spcPts val="0"/>
              </a:spcAft>
              <a:buFont typeface="Arial" pitchFamily="34" charset="0"/>
              <a:buChar char="•"/>
              <a:defRPr/>
            </a:pPr>
            <a:r>
              <a:rPr lang="en-US" sz="2400" dirty="0"/>
              <a:t>Total </a:t>
            </a:r>
            <a:r>
              <a:rPr lang="en-US" sz="2400" b="1" dirty="0"/>
              <a:t>road</a:t>
            </a:r>
            <a:r>
              <a:rPr lang="en-US" sz="2400" dirty="0"/>
              <a:t> length in Dec 2016 was </a:t>
            </a:r>
            <a:r>
              <a:rPr lang="en-US" sz="2800" b="1" dirty="0">
                <a:solidFill>
                  <a:srgbClr val="0000FF"/>
                </a:solidFill>
              </a:rPr>
              <a:t>52.32 </a:t>
            </a:r>
            <a:r>
              <a:rPr lang="en-US" sz="2800" b="1" dirty="0" err="1">
                <a:solidFill>
                  <a:srgbClr val="0000FF"/>
                </a:solidFill>
              </a:rPr>
              <a:t>lakh</a:t>
            </a:r>
            <a:r>
              <a:rPr lang="en-US" sz="2800" b="1" dirty="0">
                <a:solidFill>
                  <a:srgbClr val="0000FF"/>
                </a:solidFill>
              </a:rPr>
              <a:t> </a:t>
            </a:r>
            <a:r>
              <a:rPr lang="en-US" sz="2400" dirty="0"/>
              <a:t>(5.23 </a:t>
            </a:r>
            <a:r>
              <a:rPr lang="en-US" sz="2400" dirty="0" err="1"/>
              <a:t>mn</a:t>
            </a:r>
            <a:r>
              <a:rPr lang="en-US" sz="2400" b="1" dirty="0"/>
              <a:t>) </a:t>
            </a:r>
            <a:r>
              <a:rPr lang="en-US" sz="2400" b="1" dirty="0" err="1"/>
              <a:t>kms</a:t>
            </a:r>
            <a:r>
              <a:rPr lang="en-US" sz="2400" b="1" dirty="0"/>
              <a:t>.</a:t>
            </a:r>
            <a:endParaRPr lang="en-US" sz="2400" dirty="0"/>
          </a:p>
          <a:p>
            <a:pPr eaLnBrk="1" fontAlgn="auto" hangingPunct="1">
              <a:spcAft>
                <a:spcPts val="0"/>
              </a:spcAft>
              <a:buFont typeface="Arial" pitchFamily="34" charset="0"/>
              <a:buChar char="•"/>
              <a:defRPr/>
            </a:pPr>
            <a:endParaRPr lang="en-US" sz="2400" dirty="0">
              <a:solidFill>
                <a:srgbClr val="0000FF"/>
              </a:solidFill>
            </a:endParaRPr>
          </a:p>
          <a:p>
            <a:pPr eaLnBrk="1" fontAlgn="auto" hangingPunct="1">
              <a:spcAft>
                <a:spcPts val="0"/>
              </a:spcAft>
              <a:buFont typeface="Arial" pitchFamily="34" charset="0"/>
              <a:buChar char="•"/>
              <a:defRPr/>
            </a:pPr>
            <a:r>
              <a:rPr lang="en-US" sz="2400" dirty="0">
                <a:solidFill>
                  <a:srgbClr val="0000FF"/>
                </a:solidFill>
              </a:rPr>
              <a:t>100,087 </a:t>
            </a:r>
            <a:r>
              <a:rPr lang="en-US" sz="2400" dirty="0" err="1">
                <a:solidFill>
                  <a:srgbClr val="0000FF"/>
                </a:solidFill>
              </a:rPr>
              <a:t>kms</a:t>
            </a:r>
            <a:r>
              <a:rPr lang="en-US" sz="2400" dirty="0">
                <a:solidFill>
                  <a:srgbClr val="0000FF"/>
                </a:solidFill>
              </a:rPr>
              <a:t> </a:t>
            </a:r>
            <a:r>
              <a:rPr lang="en-US" sz="2400" dirty="0"/>
              <a:t>(</a:t>
            </a:r>
            <a:r>
              <a:rPr lang="en-US" sz="2400" b="1" dirty="0"/>
              <a:t>NH</a:t>
            </a:r>
            <a:r>
              <a:rPr lang="en-US" sz="2400" dirty="0"/>
              <a:t>); </a:t>
            </a:r>
            <a:r>
              <a:rPr lang="en-US" sz="2400" dirty="0">
                <a:solidFill>
                  <a:srgbClr val="0000FF"/>
                </a:solidFill>
              </a:rPr>
              <a:t>148, 256kms </a:t>
            </a:r>
            <a:r>
              <a:rPr lang="en-US" sz="2400" b="1" dirty="0"/>
              <a:t>SH; </a:t>
            </a:r>
            <a:r>
              <a:rPr lang="en-US" sz="2400" dirty="0"/>
              <a:t>1300 </a:t>
            </a:r>
            <a:r>
              <a:rPr lang="en-US" sz="2400" dirty="0" err="1"/>
              <a:t>kms</a:t>
            </a:r>
            <a:r>
              <a:rPr lang="en-US" sz="2400" dirty="0"/>
              <a:t> (</a:t>
            </a:r>
            <a:r>
              <a:rPr lang="en-US" sz="2400" b="1" dirty="0"/>
              <a:t>EW</a:t>
            </a:r>
            <a:r>
              <a:rPr lang="en-US" sz="2400" dirty="0"/>
              <a:t>); 467,763 </a:t>
            </a:r>
            <a:r>
              <a:rPr lang="en-US" sz="2400" dirty="0" err="1"/>
              <a:t>kms</a:t>
            </a:r>
            <a:r>
              <a:rPr lang="en-US" sz="2400" dirty="0"/>
              <a:t> major </a:t>
            </a:r>
            <a:r>
              <a:rPr lang="en-US" sz="2400" b="1" dirty="0"/>
              <a:t>District</a:t>
            </a:r>
            <a:r>
              <a:rPr lang="en-US" sz="2400" dirty="0"/>
              <a:t> Roads (DR)</a:t>
            </a:r>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r>
              <a:rPr lang="en-US" sz="2400" b="1" dirty="0">
                <a:solidFill>
                  <a:srgbClr val="0000FF"/>
                </a:solidFill>
              </a:rPr>
              <a:t>80% </a:t>
            </a:r>
            <a:r>
              <a:rPr lang="en-US" sz="2400" b="1" dirty="0"/>
              <a:t>passenger</a:t>
            </a:r>
            <a:r>
              <a:rPr lang="en-US" sz="2400" dirty="0"/>
              <a:t> and </a:t>
            </a:r>
            <a:r>
              <a:rPr lang="en-US" sz="2400" dirty="0">
                <a:solidFill>
                  <a:srgbClr val="0000FF"/>
                </a:solidFill>
              </a:rPr>
              <a:t>65% </a:t>
            </a:r>
            <a:r>
              <a:rPr lang="en-US" sz="2400" b="1" dirty="0"/>
              <a:t>freight</a:t>
            </a:r>
            <a:r>
              <a:rPr lang="en-US" sz="2400" dirty="0"/>
              <a:t> traffic carried by roads	</a:t>
            </a:r>
            <a:endParaRPr lang="en-US" sz="2400" b="1" dirty="0">
              <a:solidFill>
                <a:srgbClr val="0000FF"/>
              </a:solidFill>
            </a:endParaRPr>
          </a:p>
          <a:p>
            <a:pPr eaLnBrk="1" fontAlgn="auto" hangingPunct="1">
              <a:spcAft>
                <a:spcPts val="0"/>
              </a:spcAft>
              <a:buNone/>
              <a:defRPr/>
            </a:pPr>
            <a:endParaRPr lang="en-US" sz="3800" dirty="0"/>
          </a:p>
        </p:txBody>
      </p:sp>
      <p:sp>
        <p:nvSpPr>
          <p:cNvPr id="4" name="Content Placeholder 2"/>
          <p:cNvSpPr txBox="1">
            <a:spLocks/>
          </p:cNvSpPr>
          <p:nvPr/>
        </p:nvSpPr>
        <p:spPr bwMode="auto">
          <a:xfrm>
            <a:off x="381000" y="6096000"/>
            <a:ext cx="4114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Source: Ministry</a:t>
            </a:r>
            <a:r>
              <a:rPr kumimoji="0" lang="en-US" sz="2000" b="0" i="1" u="none" strike="noStrike" kern="1200" cap="none" spc="0" normalizeH="0" noProof="0" dirty="0">
                <a:ln>
                  <a:noFill/>
                </a:ln>
                <a:solidFill>
                  <a:schemeClr val="tx1"/>
                </a:solidFill>
                <a:effectLst/>
                <a:uLnTx/>
                <a:uFillTx/>
                <a:latin typeface="+mn-lt"/>
                <a:ea typeface="+mn-ea"/>
                <a:cs typeface="+mn-cs"/>
              </a:rPr>
              <a:t> of Road Transport &amp; Highways, Government of India</a:t>
            </a: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6" name="Rectangle 5"/>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Content Placeholder 2"/>
          <p:cNvSpPr txBox="1">
            <a:spLocks/>
          </p:cNvSpPr>
          <p:nvPr/>
        </p:nvSpPr>
        <p:spPr bwMode="auto">
          <a:xfrm>
            <a:off x="4495800" y="1066800"/>
            <a:ext cx="44958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pitchFamily="34" charset="0"/>
              <a:buChar char="•"/>
            </a:pPr>
            <a:r>
              <a:rPr lang="en-US" sz="2400" b="1" dirty="0">
                <a:latin typeface="+mn-lt"/>
                <a:cs typeface="+mn-cs"/>
              </a:rPr>
              <a:t>Total</a:t>
            </a:r>
            <a:r>
              <a:rPr lang="en-US" sz="2400" dirty="0">
                <a:latin typeface="+mn-lt"/>
                <a:cs typeface="+mn-cs"/>
              </a:rPr>
              <a:t> registered vehicle till March 2013 was </a:t>
            </a:r>
            <a:r>
              <a:rPr lang="en-US" sz="2400" b="1" dirty="0">
                <a:solidFill>
                  <a:srgbClr val="C00000"/>
                </a:solidFill>
                <a:latin typeface="+mn-lt"/>
                <a:cs typeface="+mn-cs"/>
              </a:rPr>
              <a:t>182 million.</a:t>
            </a:r>
          </a:p>
          <a:p>
            <a:pPr marL="342900" lvl="0" indent="-342900" eaLnBrk="0" hangingPunct="0">
              <a:spcBef>
                <a:spcPct val="20000"/>
              </a:spcBef>
              <a:buFont typeface="Arial" charset="0"/>
              <a:buChar char="•"/>
            </a:pPr>
            <a:r>
              <a:rPr lang="en-US" sz="2200" dirty="0">
                <a:solidFill>
                  <a:srgbClr val="C00000"/>
                </a:solidFill>
                <a:latin typeface="+mn-lt"/>
                <a:cs typeface="+mn-cs"/>
              </a:rPr>
              <a:t>133 </a:t>
            </a:r>
            <a:r>
              <a:rPr lang="en-US" sz="2200" dirty="0" err="1">
                <a:solidFill>
                  <a:srgbClr val="C00000"/>
                </a:solidFill>
                <a:latin typeface="+mn-lt"/>
                <a:cs typeface="+mn-cs"/>
              </a:rPr>
              <a:t>mn</a:t>
            </a:r>
            <a:r>
              <a:rPr lang="en-US" sz="2200" dirty="0">
                <a:solidFill>
                  <a:srgbClr val="C00000"/>
                </a:solidFill>
                <a:latin typeface="+mn-lt"/>
                <a:cs typeface="+mn-cs"/>
              </a:rPr>
              <a:t> </a:t>
            </a:r>
            <a:r>
              <a:rPr kumimoji="0" lang="en-US" sz="2200" b="0" i="0" u="none" strike="noStrike" kern="1200" cap="none" spc="0" normalizeH="0" baseline="0" noProof="0" dirty="0">
                <a:ln>
                  <a:noFill/>
                </a:ln>
                <a:solidFill>
                  <a:schemeClr val="tx1"/>
                </a:solidFill>
                <a:effectLst/>
                <a:uLnTx/>
                <a:uFillTx/>
                <a:latin typeface="+mn-lt"/>
                <a:ea typeface="+mn-ea"/>
                <a:cs typeface="+mn-cs"/>
              </a:rPr>
              <a:t>Two-Wheeler;</a:t>
            </a:r>
            <a:r>
              <a:rPr lang="en-US" sz="2200" dirty="0">
                <a:latin typeface="+mn-lt"/>
                <a:cs typeface="+mn-cs"/>
              </a:rPr>
              <a:t> </a:t>
            </a:r>
            <a:r>
              <a:rPr lang="en-US" sz="2200" dirty="0">
                <a:solidFill>
                  <a:srgbClr val="C00000"/>
                </a:solidFill>
                <a:latin typeface="+mn-lt"/>
                <a:cs typeface="+mn-cs"/>
              </a:rPr>
              <a:t>25 </a:t>
            </a:r>
            <a:r>
              <a:rPr lang="en-US" sz="2200" dirty="0" err="1">
                <a:solidFill>
                  <a:srgbClr val="C00000"/>
                </a:solidFill>
                <a:latin typeface="+mn-lt"/>
                <a:cs typeface="+mn-cs"/>
              </a:rPr>
              <a:t>mn</a:t>
            </a:r>
            <a:r>
              <a:rPr lang="en-US" sz="2200" dirty="0">
                <a:solidFill>
                  <a:srgbClr val="C00000"/>
                </a:solidFill>
                <a:latin typeface="+mn-lt"/>
                <a:cs typeface="+mn-cs"/>
              </a:rPr>
              <a:t> </a:t>
            </a:r>
            <a:r>
              <a:rPr kumimoji="0" lang="en-US" sz="2200" b="0" i="0" u="none" strike="noStrike" kern="1200" cap="none" spc="0" normalizeH="0" baseline="0" noProof="0" dirty="0">
                <a:ln>
                  <a:noFill/>
                </a:ln>
                <a:solidFill>
                  <a:schemeClr val="tx1"/>
                </a:solidFill>
                <a:effectLst/>
                <a:uLnTx/>
                <a:uFillTx/>
                <a:latin typeface="+mn-lt"/>
                <a:ea typeface="+mn-ea"/>
                <a:cs typeface="+mn-cs"/>
              </a:rPr>
              <a:t>Car, Jeep</a:t>
            </a:r>
            <a:r>
              <a:rPr kumimoji="0" lang="en-US" sz="2200" b="0" i="0" u="none" strike="noStrike" kern="1200" cap="none" spc="0" normalizeH="0" noProof="0" dirty="0">
                <a:ln>
                  <a:noFill/>
                </a:ln>
                <a:solidFill>
                  <a:schemeClr val="tx1"/>
                </a:solidFill>
                <a:effectLst/>
                <a:uLnTx/>
                <a:uFillTx/>
                <a:latin typeface="+mn-lt"/>
                <a:ea typeface="+mn-ea"/>
                <a:cs typeface="+mn-cs"/>
              </a:rPr>
              <a:t> &amp;</a:t>
            </a:r>
            <a:r>
              <a:rPr kumimoji="0" lang="en-US" sz="2200" b="0" i="0" u="none" strike="noStrike" kern="1200" cap="none" spc="0" normalizeH="0" baseline="0" noProof="0" dirty="0">
                <a:ln>
                  <a:noFill/>
                </a:ln>
                <a:solidFill>
                  <a:schemeClr val="tx1"/>
                </a:solidFill>
                <a:effectLst/>
                <a:uLnTx/>
                <a:uFillTx/>
                <a:latin typeface="+mn-lt"/>
                <a:ea typeface="+mn-ea"/>
                <a:cs typeface="+mn-cs"/>
              </a:rPr>
              <a:t>Tax;</a:t>
            </a:r>
            <a:r>
              <a:rPr kumimoji="0" lang="en-US" sz="2200" b="0" i="0" u="none" strike="noStrike" kern="1200" cap="none" spc="0" normalizeH="0" noProof="0" dirty="0">
                <a:ln>
                  <a:noFill/>
                </a:ln>
                <a:solidFill>
                  <a:schemeClr val="tx1"/>
                </a:solidFill>
                <a:effectLst/>
                <a:uLnTx/>
                <a:uFillTx/>
                <a:latin typeface="+mn-lt"/>
                <a:ea typeface="+mn-ea"/>
                <a:cs typeface="+mn-cs"/>
              </a:rPr>
              <a:t> </a:t>
            </a:r>
            <a:r>
              <a:rPr lang="en-US" sz="2200" dirty="0">
                <a:latin typeface="+mn-lt"/>
                <a:cs typeface="+mn-cs"/>
              </a:rPr>
              <a:t>8.5 </a:t>
            </a:r>
            <a:r>
              <a:rPr lang="en-US" sz="2200" dirty="0" err="1">
                <a:latin typeface="+mn-lt"/>
                <a:cs typeface="+mn-cs"/>
              </a:rPr>
              <a:t>mn</a:t>
            </a:r>
            <a:r>
              <a:rPr lang="en-US" sz="2200" dirty="0">
                <a:latin typeface="+mn-lt"/>
                <a:cs typeface="+mn-cs"/>
              </a:rPr>
              <a:t> </a:t>
            </a:r>
            <a:r>
              <a:rPr kumimoji="0" lang="en-US" sz="2200" b="0" i="0" u="none" strike="noStrike" kern="1200" cap="none" spc="0" normalizeH="0" baseline="0" noProof="0" dirty="0">
                <a:ln>
                  <a:noFill/>
                </a:ln>
                <a:solidFill>
                  <a:schemeClr val="tx1"/>
                </a:solidFill>
                <a:effectLst/>
                <a:uLnTx/>
                <a:uFillTx/>
                <a:latin typeface="+mn-lt"/>
                <a:ea typeface="+mn-ea"/>
                <a:cs typeface="+mn-cs"/>
              </a:rPr>
              <a:t>Goods vehicle;</a:t>
            </a:r>
            <a:r>
              <a:rPr kumimoji="0" lang="en-US" sz="2200" b="0" i="0" u="none" strike="noStrike" kern="1200" cap="none" spc="0" normalizeH="0" noProof="0" dirty="0">
                <a:ln>
                  <a:noFill/>
                </a:ln>
                <a:solidFill>
                  <a:schemeClr val="tx1"/>
                </a:solidFill>
                <a:effectLst/>
                <a:uLnTx/>
                <a:uFillTx/>
                <a:latin typeface="+mn-lt"/>
                <a:ea typeface="+mn-ea"/>
                <a:cs typeface="+mn-cs"/>
              </a:rPr>
              <a:t> </a:t>
            </a:r>
            <a:r>
              <a:rPr lang="en-US" sz="2200" dirty="0">
                <a:solidFill>
                  <a:srgbClr val="0000FF"/>
                </a:solidFill>
                <a:latin typeface="+mn-lt"/>
                <a:cs typeface="+mn-cs"/>
              </a:rPr>
              <a:t>1.8 </a:t>
            </a:r>
            <a:r>
              <a:rPr lang="en-US" sz="2200" dirty="0" err="1">
                <a:solidFill>
                  <a:srgbClr val="0000FF"/>
                </a:solidFill>
                <a:latin typeface="+mn-lt"/>
                <a:cs typeface="+mn-cs"/>
              </a:rPr>
              <a:t>mn</a:t>
            </a:r>
            <a:r>
              <a:rPr lang="en-US" sz="2200" dirty="0">
                <a:solidFill>
                  <a:srgbClr val="0000FF"/>
                </a:solidFill>
                <a:latin typeface="+mn-lt"/>
                <a:cs typeface="+mn-cs"/>
              </a:rPr>
              <a:t> b</a:t>
            </a:r>
            <a:r>
              <a:rPr kumimoji="0" lang="en-US" sz="2200" b="0" i="0" u="none" strike="noStrike" kern="1200" cap="none" spc="0" normalizeH="0" baseline="0" noProof="0" dirty="0">
                <a:ln>
                  <a:noFill/>
                </a:ln>
                <a:solidFill>
                  <a:schemeClr val="tx1"/>
                </a:solidFill>
                <a:effectLst/>
                <a:uLnTx/>
                <a:uFillTx/>
                <a:latin typeface="+mn-lt"/>
                <a:ea typeface="+mn-ea"/>
                <a:cs typeface="+mn-cs"/>
              </a:rPr>
              <a:t>us</a:t>
            </a:r>
            <a:r>
              <a:rPr lang="en-US" sz="2200" dirty="0">
                <a:latin typeface="+mn-lt"/>
                <a:cs typeface="+mn-cs"/>
              </a:rPr>
              <a:t>; 14.5 </a:t>
            </a:r>
            <a:r>
              <a:rPr lang="en-US" sz="2200" dirty="0" err="1">
                <a:latin typeface="+mn-lt"/>
                <a:cs typeface="+mn-cs"/>
              </a:rPr>
              <a:t>mn</a:t>
            </a:r>
            <a:r>
              <a:rPr lang="en-US" sz="2200" dirty="0">
                <a:latin typeface="+mn-lt"/>
                <a:cs typeface="+mn-cs"/>
              </a:rPr>
              <a:t> Other </a:t>
            </a:r>
            <a:r>
              <a:rPr kumimoji="0" lang="en-US" sz="2200" b="0" i="0" u="none" strike="noStrike" kern="1200" cap="none" spc="0" normalizeH="0" baseline="0" noProof="0" dirty="0">
                <a:ln>
                  <a:noFill/>
                </a:ln>
                <a:solidFill>
                  <a:schemeClr val="tx1"/>
                </a:solidFill>
                <a:effectLst/>
                <a:uLnTx/>
                <a:uFillTx/>
                <a:latin typeface="+mn-lt"/>
                <a:ea typeface="+mn-ea"/>
                <a:cs typeface="+mn-cs"/>
              </a:rPr>
              <a:t>vehicles.	</a:t>
            </a:r>
          </a:p>
          <a:p>
            <a:pPr marL="342900" lvl="0" indent="-342900" eaLnBrk="0" hangingPunct="0">
              <a:spcBef>
                <a:spcPct val="20000"/>
              </a:spcBef>
              <a:buFont typeface="Arial" charset="0"/>
              <a:buChar char="•"/>
            </a:pPr>
            <a:r>
              <a:rPr kumimoji="0" lang="en-US" sz="2200" b="0" i="0" u="none" strike="noStrike" kern="1200" cap="none" spc="0" normalizeH="0" baseline="0" noProof="0" dirty="0">
                <a:ln>
                  <a:noFill/>
                </a:ln>
                <a:solidFill>
                  <a:schemeClr val="tx1"/>
                </a:solidFill>
                <a:effectLst/>
                <a:uLnTx/>
                <a:uFillTx/>
                <a:latin typeface="+mn-lt"/>
                <a:ea typeface="+mn-ea"/>
                <a:cs typeface="+mn-cs"/>
              </a:rPr>
              <a:t>Presently total motor vehicles registered </a:t>
            </a:r>
            <a:r>
              <a:rPr lang="en-US" sz="2200" dirty="0">
                <a:latin typeface="+mn-lt"/>
                <a:cs typeface="+mn-cs"/>
              </a:rPr>
              <a:t>is estimated to be over </a:t>
            </a:r>
            <a:r>
              <a:rPr kumimoji="0" lang="en-US" sz="2800" b="1" i="0" u="none" strike="noStrike" kern="1200" cap="none" spc="0" normalizeH="0" baseline="0" noProof="0" dirty="0">
                <a:ln>
                  <a:noFill/>
                </a:ln>
                <a:solidFill>
                  <a:srgbClr val="0000FF"/>
                </a:solidFill>
                <a:effectLst/>
                <a:uLnTx/>
                <a:uFillTx/>
                <a:latin typeface="+mn-lt"/>
                <a:ea typeface="+mn-ea"/>
                <a:cs typeface="+mn-cs"/>
              </a:rPr>
              <a:t>240 </a:t>
            </a:r>
            <a:r>
              <a:rPr kumimoji="0" lang="en-US" sz="2800" b="1" i="0" u="none" strike="noStrike" kern="1200" cap="none" spc="0" normalizeH="0" baseline="0" noProof="0" dirty="0" err="1">
                <a:ln>
                  <a:noFill/>
                </a:ln>
                <a:solidFill>
                  <a:srgbClr val="0000FF"/>
                </a:solidFill>
                <a:effectLst/>
                <a:uLnTx/>
                <a:uFillTx/>
                <a:latin typeface="+mn-lt"/>
                <a:ea typeface="+mn-ea"/>
                <a:cs typeface="+mn-cs"/>
              </a:rPr>
              <a:t>mn</a:t>
            </a:r>
            <a:r>
              <a:rPr kumimoji="0" lang="en-US" sz="2400" b="0" i="0" u="none" strike="noStrike" kern="1200" cap="none" spc="0" normalizeH="0" baseline="0" noProof="0" dirty="0">
                <a:ln>
                  <a:noFill/>
                </a:ln>
                <a:solidFill>
                  <a:srgbClr val="0000FF"/>
                </a:solidFill>
                <a:effectLst/>
                <a:uLnTx/>
                <a:uFillTx/>
                <a:latin typeface="+mn-lt"/>
                <a:ea typeface="+mn-ea"/>
                <a:cs typeface="+mn-cs"/>
              </a:rPr>
              <a:t>.</a:t>
            </a:r>
          </a:p>
          <a:p>
            <a:pPr marL="342900" lvl="0" indent="-342900" eaLnBrk="0" hangingPunct="0">
              <a:spcBef>
                <a:spcPct val="20000"/>
              </a:spcBef>
              <a:buFont typeface="Arial" charset="0"/>
              <a:buChar char="•"/>
            </a:pPr>
            <a:r>
              <a:rPr lang="en-US" sz="2200" dirty="0">
                <a:latin typeface="+mn-lt"/>
              </a:rPr>
              <a:t>In FY16, Indian automobile industry produced </a:t>
            </a:r>
            <a:r>
              <a:rPr lang="en-US" sz="2800" b="1" dirty="0">
                <a:solidFill>
                  <a:srgbClr val="0000CC"/>
                </a:solidFill>
                <a:latin typeface="+mn-lt"/>
              </a:rPr>
              <a:t>23,960,940</a:t>
            </a:r>
            <a:r>
              <a:rPr lang="en-US" sz="2200" dirty="0">
                <a:latin typeface="+mn-lt"/>
              </a:rPr>
              <a:t> (</a:t>
            </a:r>
            <a:r>
              <a:rPr lang="en-US" sz="2200" b="1" dirty="0">
                <a:solidFill>
                  <a:srgbClr val="C00000"/>
                </a:solidFill>
                <a:latin typeface="+mn-lt"/>
              </a:rPr>
              <a:t>23 </a:t>
            </a:r>
            <a:r>
              <a:rPr lang="en-US" sz="2200" b="1" dirty="0" err="1">
                <a:solidFill>
                  <a:srgbClr val="C00000"/>
                </a:solidFill>
                <a:latin typeface="+mn-lt"/>
              </a:rPr>
              <a:t>mn</a:t>
            </a:r>
            <a:r>
              <a:rPr lang="en-US" sz="2200" dirty="0">
                <a:latin typeface="+mn-lt"/>
              </a:rPr>
              <a:t>) vehicles.</a:t>
            </a:r>
            <a:r>
              <a:rPr lang="en-US" sz="2200" b="1" dirty="0">
                <a:solidFill>
                  <a:srgbClr val="C00000"/>
                </a:solidFill>
                <a:latin typeface="+mn-lt"/>
              </a:rPr>
              <a:t> </a:t>
            </a:r>
            <a:endParaRPr lang="en-US" sz="2200" dirty="0">
              <a:latin typeface="+mn-lt"/>
            </a:endParaRPr>
          </a:p>
          <a:p>
            <a:pPr marL="342900" lvl="0" indent="-342900" eaLnBrk="0" hangingPunct="0">
              <a:spcBef>
                <a:spcPct val="20000"/>
              </a:spcBef>
              <a:buFont typeface="Arial" charset="0"/>
              <a:buChar char="•"/>
            </a:pPr>
            <a:r>
              <a:rPr lang="en-US" sz="2200" dirty="0">
                <a:latin typeface="+mn-lt"/>
              </a:rPr>
              <a:t>16.45 </a:t>
            </a:r>
            <a:r>
              <a:rPr lang="en-US" sz="2200" dirty="0" err="1">
                <a:latin typeface="+mn-lt"/>
              </a:rPr>
              <a:t>mn</a:t>
            </a:r>
            <a:r>
              <a:rPr lang="en-US" sz="2200" dirty="0">
                <a:latin typeface="+mn-lt"/>
              </a:rPr>
              <a:t> (</a:t>
            </a:r>
            <a:r>
              <a:rPr lang="en-US" sz="2200" b="1" dirty="0">
                <a:solidFill>
                  <a:srgbClr val="C00000"/>
                </a:solidFill>
                <a:latin typeface="+mn-lt"/>
              </a:rPr>
              <a:t>80</a:t>
            </a:r>
            <a:r>
              <a:rPr lang="en-US" sz="2200" dirty="0">
                <a:latin typeface="+mn-lt"/>
              </a:rPr>
              <a:t>%) </a:t>
            </a:r>
            <a:r>
              <a:rPr lang="en-US" sz="2200" b="1" dirty="0">
                <a:latin typeface="+mn-lt"/>
              </a:rPr>
              <a:t>TW</a:t>
            </a:r>
            <a:r>
              <a:rPr lang="en-US" sz="2200" dirty="0">
                <a:latin typeface="+mn-lt"/>
              </a:rPr>
              <a:t>; 2.79 </a:t>
            </a:r>
            <a:r>
              <a:rPr lang="en-US" sz="2200" dirty="0" err="1">
                <a:latin typeface="+mn-lt"/>
              </a:rPr>
              <a:t>mn</a:t>
            </a:r>
            <a:r>
              <a:rPr lang="en-US" sz="2200" dirty="0">
                <a:latin typeface="+mn-lt"/>
              </a:rPr>
              <a:t> (</a:t>
            </a:r>
            <a:r>
              <a:rPr lang="en-US" sz="2200" b="1" dirty="0">
                <a:solidFill>
                  <a:srgbClr val="C00000"/>
                </a:solidFill>
                <a:latin typeface="+mn-lt"/>
              </a:rPr>
              <a:t>14</a:t>
            </a:r>
            <a:r>
              <a:rPr lang="en-US" sz="2200" dirty="0">
                <a:latin typeface="+mn-lt"/>
              </a:rPr>
              <a:t>%) </a:t>
            </a:r>
            <a:r>
              <a:rPr lang="en-US" sz="2200" b="1" dirty="0">
                <a:latin typeface="+mn-lt"/>
              </a:rPr>
              <a:t>PV</a:t>
            </a:r>
            <a:r>
              <a:rPr lang="en-US" sz="2200" dirty="0">
                <a:latin typeface="+mn-lt"/>
              </a:rPr>
              <a:t>; 0.68 </a:t>
            </a:r>
            <a:r>
              <a:rPr lang="en-US" sz="2200" dirty="0" err="1">
                <a:latin typeface="+mn-lt"/>
              </a:rPr>
              <a:t>mn</a:t>
            </a:r>
            <a:r>
              <a:rPr lang="en-US" sz="2200" dirty="0">
                <a:latin typeface="+mn-lt"/>
              </a:rPr>
              <a:t> (</a:t>
            </a:r>
            <a:r>
              <a:rPr lang="en-US" sz="2200" dirty="0">
                <a:solidFill>
                  <a:srgbClr val="C00000"/>
                </a:solidFill>
                <a:latin typeface="+mn-lt"/>
              </a:rPr>
              <a:t>3</a:t>
            </a:r>
            <a:r>
              <a:rPr lang="en-US" sz="2200" dirty="0">
                <a:latin typeface="+mn-lt"/>
              </a:rPr>
              <a:t>%) </a:t>
            </a:r>
            <a:r>
              <a:rPr lang="en-US" sz="2200" b="1" dirty="0">
                <a:latin typeface="+mn-lt"/>
              </a:rPr>
              <a:t>CV</a:t>
            </a:r>
            <a:r>
              <a:rPr lang="en-US" sz="2200" dirty="0">
                <a:latin typeface="+mn-lt"/>
              </a:rPr>
              <a:t>; 0.53 </a:t>
            </a:r>
            <a:r>
              <a:rPr lang="en-US" sz="2200" dirty="0" err="1">
                <a:latin typeface="+mn-lt"/>
              </a:rPr>
              <a:t>mn</a:t>
            </a:r>
            <a:r>
              <a:rPr lang="en-US" sz="2200" dirty="0">
                <a:latin typeface="+mn-lt"/>
              </a:rPr>
              <a:t> (</a:t>
            </a:r>
            <a:r>
              <a:rPr lang="en-US" sz="2200" dirty="0">
                <a:solidFill>
                  <a:srgbClr val="C00000"/>
                </a:solidFill>
                <a:latin typeface="+mn-lt"/>
              </a:rPr>
              <a:t>3</a:t>
            </a:r>
            <a:r>
              <a:rPr lang="en-US" sz="2200" dirty="0">
                <a:latin typeface="+mn-lt"/>
              </a:rPr>
              <a:t>%) </a:t>
            </a:r>
            <a:r>
              <a:rPr lang="en-US" sz="2200" b="1" dirty="0">
                <a:latin typeface="+mn-lt"/>
              </a:rPr>
              <a:t>3W.</a:t>
            </a:r>
          </a:p>
        </p:txBody>
      </p:sp>
      <p:sp>
        <p:nvSpPr>
          <p:cNvPr id="9" name="Title 1"/>
          <p:cNvSpPr txBox="1">
            <a:spLocks/>
          </p:cNvSpPr>
          <p:nvPr/>
        </p:nvSpPr>
        <p:spPr bwMode="auto">
          <a:xfrm>
            <a:off x="4724400" y="457200"/>
            <a:ext cx="43434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mj-lt"/>
                <a:ea typeface="+mj-ea"/>
                <a:cs typeface="+mj-cs"/>
              </a:rPr>
              <a:t>Motor Vehicles </a:t>
            </a:r>
            <a:r>
              <a:rPr kumimoji="0" lang="en-US" sz="3200" b="0" i="0" u="none" strike="noStrike" kern="1200" cap="none" spc="0" normalizeH="0" baseline="0" noProof="0" dirty="0">
                <a:ln>
                  <a:noFill/>
                </a:ln>
                <a:solidFill>
                  <a:srgbClr val="C00000"/>
                </a:solidFill>
                <a:effectLst/>
                <a:uLnTx/>
                <a:uFillTx/>
                <a:latin typeface="+mj-lt"/>
                <a:ea typeface="+mj-ea"/>
                <a:cs typeface="+mj-cs"/>
              </a:rPr>
              <a:t>in India</a:t>
            </a:r>
            <a:endParaRPr kumimoji="0" lang="en-US" sz="24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03238"/>
            <a:ext cx="8229600" cy="563562"/>
          </a:xfrm>
        </p:spPr>
        <p:txBody>
          <a:bodyPr/>
          <a:lstStyle/>
          <a:p>
            <a:pPr eaLnBrk="1" hangingPunct="1"/>
            <a:r>
              <a:rPr lang="en-US" sz="3200" dirty="0">
                <a:solidFill>
                  <a:srgbClr val="C00000"/>
                </a:solidFill>
              </a:rPr>
              <a:t>Motor Vehicle (Amendment) Bill 2016..</a:t>
            </a:r>
          </a:p>
        </p:txBody>
      </p:sp>
      <p:sp>
        <p:nvSpPr>
          <p:cNvPr id="32771" name="Content Placeholder 2"/>
          <p:cNvSpPr>
            <a:spLocks noGrp="1"/>
          </p:cNvSpPr>
          <p:nvPr>
            <p:ph idx="1"/>
          </p:nvPr>
        </p:nvSpPr>
        <p:spPr>
          <a:xfrm>
            <a:off x="457200" y="1143000"/>
            <a:ext cx="8382000" cy="5410200"/>
          </a:xfrm>
        </p:spPr>
        <p:txBody>
          <a:bodyPr/>
          <a:lstStyle/>
          <a:p>
            <a:r>
              <a:rPr lang="en-US" sz="2100" dirty="0"/>
              <a:t>The MVA Bill proposes to </a:t>
            </a:r>
            <a:r>
              <a:rPr lang="en-US" sz="2100" dirty="0">
                <a:solidFill>
                  <a:srgbClr val="0000FF"/>
                </a:solidFill>
              </a:rPr>
              <a:t>increase penalties </a:t>
            </a:r>
            <a:r>
              <a:rPr lang="en-US" sz="2100" dirty="0"/>
              <a:t>and </a:t>
            </a:r>
            <a:r>
              <a:rPr lang="en-US" sz="2100" dirty="0">
                <a:solidFill>
                  <a:srgbClr val="0000FF"/>
                </a:solidFill>
              </a:rPr>
              <a:t>punishment</a:t>
            </a:r>
            <a:r>
              <a:rPr lang="en-US" sz="2100" dirty="0"/>
              <a:t> to act as </a:t>
            </a:r>
            <a:r>
              <a:rPr lang="en-US" sz="2100" b="1" dirty="0">
                <a:solidFill>
                  <a:srgbClr val="0000FF"/>
                </a:solidFill>
              </a:rPr>
              <a:t>deterrent</a:t>
            </a:r>
            <a:r>
              <a:rPr lang="en-US" sz="2100" dirty="0"/>
              <a:t> against traffic violations.  Stricter provisions are being proposed in respect of offences like juvenile driving, </a:t>
            </a:r>
            <a:r>
              <a:rPr lang="en-US" sz="2100" b="1" dirty="0"/>
              <a:t>drunken driving</a:t>
            </a:r>
            <a:r>
              <a:rPr lang="en-US" sz="2100" dirty="0"/>
              <a:t>, driving without </a:t>
            </a:r>
            <a:r>
              <a:rPr lang="en-US" sz="2100" dirty="0" err="1"/>
              <a:t>licence</a:t>
            </a:r>
            <a:r>
              <a:rPr lang="en-US" sz="2100" dirty="0"/>
              <a:t>, </a:t>
            </a:r>
            <a:r>
              <a:rPr lang="en-US" sz="2100" b="1" dirty="0"/>
              <a:t>dangerous driving</a:t>
            </a:r>
            <a:r>
              <a:rPr lang="en-US" sz="2100" dirty="0"/>
              <a:t>, </a:t>
            </a:r>
            <a:r>
              <a:rPr lang="en-US" sz="2100" b="1" dirty="0"/>
              <a:t>over-speeding</a:t>
            </a:r>
            <a:r>
              <a:rPr lang="en-US" sz="2100" dirty="0"/>
              <a:t>, overloading .  </a:t>
            </a:r>
          </a:p>
          <a:p>
            <a:endParaRPr lang="en-US" sz="2200" dirty="0"/>
          </a:p>
          <a:p>
            <a:r>
              <a:rPr lang="en-US" sz="2200" b="1" dirty="0">
                <a:solidFill>
                  <a:srgbClr val="0000FF"/>
                </a:solidFill>
              </a:rPr>
              <a:t>Stricter provisions </a:t>
            </a:r>
            <a:r>
              <a:rPr lang="en-US" sz="2200" dirty="0"/>
              <a:t>for </a:t>
            </a:r>
            <a:r>
              <a:rPr lang="en-US" sz="2200" b="1" dirty="0">
                <a:solidFill>
                  <a:srgbClr val="0000FF"/>
                </a:solidFill>
              </a:rPr>
              <a:t>helmets</a:t>
            </a:r>
            <a:r>
              <a:rPr lang="en-US" sz="2200" dirty="0">
                <a:solidFill>
                  <a:srgbClr val="0000FF"/>
                </a:solidFill>
              </a:rPr>
              <a:t> </a:t>
            </a:r>
            <a:r>
              <a:rPr lang="en-US" sz="2200" dirty="0"/>
              <a:t>have been introduced along with provisions for electronic detection of violations.  </a:t>
            </a:r>
          </a:p>
          <a:p>
            <a:endParaRPr lang="en-US" sz="2200" dirty="0"/>
          </a:p>
          <a:p>
            <a:r>
              <a:rPr lang="en-US" sz="2200" dirty="0"/>
              <a:t>The Bill proposes that the </a:t>
            </a:r>
            <a:r>
              <a:rPr lang="en-US" sz="2200" b="1" dirty="0">
                <a:solidFill>
                  <a:srgbClr val="0000FF"/>
                </a:solidFill>
              </a:rPr>
              <a:t>State</a:t>
            </a:r>
            <a:r>
              <a:rPr lang="en-US" sz="2200" dirty="0">
                <a:solidFill>
                  <a:srgbClr val="0000FF"/>
                </a:solidFill>
              </a:rPr>
              <a:t> Government </a:t>
            </a:r>
            <a:r>
              <a:rPr lang="en-US" sz="2200" dirty="0"/>
              <a:t>can specify a </a:t>
            </a:r>
            <a:r>
              <a:rPr lang="en-US" sz="2200" b="1" dirty="0">
                <a:solidFill>
                  <a:srgbClr val="0000FF"/>
                </a:solidFill>
              </a:rPr>
              <a:t>multiplier</a:t>
            </a:r>
            <a:r>
              <a:rPr lang="en-US" sz="2200" dirty="0"/>
              <a:t>, not less than </a:t>
            </a:r>
            <a:r>
              <a:rPr lang="en-US" sz="2200" b="1" dirty="0"/>
              <a:t>one</a:t>
            </a:r>
            <a:r>
              <a:rPr lang="en-US" sz="2200" dirty="0"/>
              <a:t> and not greater than </a:t>
            </a:r>
            <a:r>
              <a:rPr lang="en-US" sz="2200" b="1" dirty="0"/>
              <a:t>ten</a:t>
            </a:r>
            <a:r>
              <a:rPr lang="en-US" sz="2200" dirty="0"/>
              <a:t>, to be applied to each </a:t>
            </a:r>
            <a:r>
              <a:rPr lang="en-US" sz="2200" b="1" dirty="0"/>
              <a:t>fine</a:t>
            </a:r>
            <a:r>
              <a:rPr lang="en-US" sz="2200" dirty="0"/>
              <a:t> under this Act and such modified fine.</a:t>
            </a:r>
          </a:p>
          <a:p>
            <a:endParaRPr lang="en-US" sz="2200" dirty="0"/>
          </a:p>
          <a:p>
            <a:r>
              <a:rPr lang="en-US" sz="2200" dirty="0"/>
              <a:t>To help the road accident victims, </a:t>
            </a:r>
            <a:r>
              <a:rPr lang="en-US" sz="2200" b="1" dirty="0">
                <a:solidFill>
                  <a:srgbClr val="0000FF"/>
                </a:solidFill>
              </a:rPr>
              <a:t>Good Samaritan guidelines</a:t>
            </a:r>
            <a:r>
              <a:rPr lang="en-US" sz="2200" dirty="0">
                <a:solidFill>
                  <a:srgbClr val="0000FF"/>
                </a:solidFill>
              </a:rPr>
              <a:t> </a:t>
            </a:r>
            <a:r>
              <a:rPr lang="en-US" sz="2200" dirty="0"/>
              <a:t>have been incorporated in the Bill.</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55637"/>
            <a:ext cx="8229600" cy="334963"/>
          </a:xfrm>
        </p:spPr>
        <p:txBody>
          <a:bodyPr/>
          <a:lstStyle/>
          <a:p>
            <a:pPr eaLnBrk="1" hangingPunct="1"/>
            <a:r>
              <a:rPr lang="en-US" sz="3200" dirty="0">
                <a:solidFill>
                  <a:srgbClr val="C00000"/>
                </a:solidFill>
              </a:rPr>
              <a:t>Motor Vehicle (Amendment) Bill 2016...</a:t>
            </a:r>
          </a:p>
        </p:txBody>
      </p:sp>
      <p:sp>
        <p:nvSpPr>
          <p:cNvPr id="33795" name="Content Placeholder 2"/>
          <p:cNvSpPr>
            <a:spLocks noGrp="1"/>
          </p:cNvSpPr>
          <p:nvPr>
            <p:ph idx="1"/>
          </p:nvPr>
        </p:nvSpPr>
        <p:spPr>
          <a:xfrm>
            <a:off x="381000" y="1219200"/>
            <a:ext cx="8458200" cy="5562600"/>
          </a:xfrm>
        </p:spPr>
        <p:txBody>
          <a:bodyPr/>
          <a:lstStyle/>
          <a:p>
            <a:r>
              <a:rPr lang="en-US" sz="2100" dirty="0"/>
              <a:t>The important provisions include increase in </a:t>
            </a:r>
            <a:r>
              <a:rPr lang="en-US" sz="2100" b="1" dirty="0">
                <a:solidFill>
                  <a:srgbClr val="0000FF"/>
                </a:solidFill>
              </a:rPr>
              <a:t>compensation</a:t>
            </a:r>
            <a:r>
              <a:rPr lang="en-US" sz="2100" dirty="0"/>
              <a:t> for </a:t>
            </a:r>
            <a:r>
              <a:rPr lang="en-US" sz="2100" b="1" dirty="0"/>
              <a:t>Hit &amp; Run </a:t>
            </a:r>
            <a:r>
              <a:rPr lang="en-US" sz="2100" dirty="0"/>
              <a:t>cases from INR 25000 to </a:t>
            </a:r>
            <a:r>
              <a:rPr lang="en-US" sz="2100" dirty="0">
                <a:solidFill>
                  <a:srgbClr val="0000FF"/>
                </a:solidFill>
              </a:rPr>
              <a:t>INR</a:t>
            </a:r>
            <a:r>
              <a:rPr lang="en-US" sz="2100" b="1" dirty="0">
                <a:solidFill>
                  <a:srgbClr val="0000FF"/>
                </a:solidFill>
              </a:rPr>
              <a:t> 2 </a:t>
            </a:r>
            <a:r>
              <a:rPr lang="en-US" sz="2100" b="1" dirty="0" err="1">
                <a:solidFill>
                  <a:srgbClr val="0000FF"/>
                </a:solidFill>
              </a:rPr>
              <a:t>lakhs</a:t>
            </a:r>
            <a:r>
              <a:rPr lang="en-US" sz="2100" b="1" dirty="0"/>
              <a:t>.</a:t>
            </a:r>
            <a:r>
              <a:rPr lang="en-US" sz="2100" dirty="0"/>
              <a:t> It also has provision for payment of compensation </a:t>
            </a:r>
            <a:r>
              <a:rPr lang="en-US" sz="2100" dirty="0" err="1"/>
              <a:t>upto</a:t>
            </a:r>
            <a:r>
              <a:rPr lang="en-US" sz="2100" dirty="0"/>
              <a:t> </a:t>
            </a:r>
            <a:r>
              <a:rPr lang="en-US" sz="2100" dirty="0">
                <a:solidFill>
                  <a:srgbClr val="0000FF"/>
                </a:solidFill>
              </a:rPr>
              <a:t>INR</a:t>
            </a:r>
            <a:r>
              <a:rPr lang="en-US" sz="2100" b="1" dirty="0">
                <a:solidFill>
                  <a:srgbClr val="0000FF"/>
                </a:solidFill>
              </a:rPr>
              <a:t>10 </a:t>
            </a:r>
            <a:r>
              <a:rPr lang="en-US" sz="2100" b="1" dirty="0" err="1">
                <a:solidFill>
                  <a:srgbClr val="0000FF"/>
                </a:solidFill>
              </a:rPr>
              <a:t>lakh</a:t>
            </a:r>
            <a:r>
              <a:rPr lang="en-US" sz="2100" dirty="0">
                <a:solidFill>
                  <a:srgbClr val="0000FF"/>
                </a:solidFill>
              </a:rPr>
              <a:t> </a:t>
            </a:r>
            <a:r>
              <a:rPr lang="en-US" sz="2100" dirty="0"/>
              <a:t>in road accidents </a:t>
            </a:r>
            <a:r>
              <a:rPr lang="en-US" sz="2100" b="1" dirty="0"/>
              <a:t>fatalities.</a:t>
            </a:r>
            <a:r>
              <a:rPr lang="en-US" sz="2100" dirty="0"/>
              <a:t>  </a:t>
            </a:r>
          </a:p>
          <a:p>
            <a:endParaRPr lang="en-US" sz="1100" dirty="0"/>
          </a:p>
          <a:p>
            <a:r>
              <a:rPr lang="en-US" sz="2200" dirty="0"/>
              <a:t>The </a:t>
            </a:r>
            <a:r>
              <a:rPr lang="en-US" sz="2200" b="1" dirty="0">
                <a:solidFill>
                  <a:srgbClr val="0000FF"/>
                </a:solidFill>
              </a:rPr>
              <a:t>driving train</a:t>
            </a:r>
            <a:r>
              <a:rPr lang="en-US" sz="2200" b="1" dirty="0"/>
              <a:t>ing</a:t>
            </a:r>
            <a:r>
              <a:rPr lang="en-US" sz="2200" dirty="0"/>
              <a:t> process has been strengthened enabling faster issuance of transport licenses.  This will help in reducing the shortage of commercial drivers in the country.</a:t>
            </a:r>
          </a:p>
          <a:p>
            <a:endParaRPr lang="en-US" sz="1100" dirty="0"/>
          </a:p>
          <a:p>
            <a:r>
              <a:rPr lang="en-US" sz="2200" dirty="0"/>
              <a:t>To bring harmony of the registration and licensing process, it is proposed to create </a:t>
            </a:r>
            <a:r>
              <a:rPr lang="en-US" sz="2200" b="1" dirty="0">
                <a:solidFill>
                  <a:srgbClr val="0000FF"/>
                </a:solidFill>
              </a:rPr>
              <a:t>National Register </a:t>
            </a:r>
            <a:r>
              <a:rPr lang="en-US" sz="2200" dirty="0">
                <a:solidFill>
                  <a:srgbClr val="0000FF"/>
                </a:solidFill>
              </a:rPr>
              <a:t>for Driving </a:t>
            </a:r>
            <a:r>
              <a:rPr lang="en-US" sz="2200" dirty="0" err="1">
                <a:solidFill>
                  <a:srgbClr val="0000FF"/>
                </a:solidFill>
              </a:rPr>
              <a:t>Licence</a:t>
            </a:r>
            <a:r>
              <a:rPr lang="en-US" sz="2200" dirty="0">
                <a:solidFill>
                  <a:srgbClr val="0000FF"/>
                </a:solidFill>
              </a:rPr>
              <a:t> </a:t>
            </a:r>
            <a:r>
              <a:rPr lang="en-US" sz="2200" dirty="0"/>
              <a:t>and National Register for </a:t>
            </a:r>
            <a:r>
              <a:rPr lang="en-US" sz="2200" dirty="0">
                <a:solidFill>
                  <a:srgbClr val="0000FF"/>
                </a:solidFill>
              </a:rPr>
              <a:t>Vehicle registration </a:t>
            </a:r>
            <a:r>
              <a:rPr lang="en-US" sz="2200" dirty="0"/>
              <a:t>through “</a:t>
            </a:r>
            <a:r>
              <a:rPr lang="en-US" sz="2200" b="1" dirty="0" err="1"/>
              <a:t>Vahan</a:t>
            </a:r>
            <a:r>
              <a:rPr lang="en-US" sz="2200" b="1" dirty="0"/>
              <a:t>” &amp; “</a:t>
            </a:r>
            <a:r>
              <a:rPr lang="en-US" sz="2200" b="1" dirty="0" err="1"/>
              <a:t>Sarathi</a:t>
            </a:r>
            <a:r>
              <a:rPr lang="en-US" sz="2200" b="1" dirty="0"/>
              <a:t>”</a:t>
            </a:r>
            <a:r>
              <a:rPr lang="en-US" sz="2200" dirty="0"/>
              <a:t> platforms. This will facilitate uniformity of the process across the country. </a:t>
            </a:r>
          </a:p>
          <a:p>
            <a:endParaRPr lang="en-US" sz="1100" dirty="0"/>
          </a:p>
          <a:p>
            <a:r>
              <a:rPr lang="en-US" sz="2200" dirty="0"/>
              <a:t>The process for </a:t>
            </a:r>
            <a:r>
              <a:rPr lang="en-US" sz="2200" b="1" dirty="0">
                <a:solidFill>
                  <a:srgbClr val="0000FF"/>
                </a:solidFill>
              </a:rPr>
              <a:t>testing and certification </a:t>
            </a:r>
            <a:r>
              <a:rPr lang="en-US" sz="2200" dirty="0"/>
              <a:t>for automobiles is proposed to be regulated more effectively.  The </a:t>
            </a:r>
            <a:r>
              <a:rPr lang="en-US" sz="2200" b="1" dirty="0"/>
              <a:t>testing agencies</a:t>
            </a:r>
            <a:r>
              <a:rPr lang="en-US" sz="2200" dirty="0"/>
              <a:t> issuing automobile approvals have been brought under the ambit of the Act.</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743200" y="381000"/>
            <a:ext cx="3429000" cy="609600"/>
          </a:xfrm>
        </p:spPr>
        <p:txBody>
          <a:bodyPr/>
          <a:lstStyle/>
          <a:p>
            <a:pPr eaLnBrk="1" hangingPunct="1"/>
            <a:r>
              <a:rPr lang="en-US" sz="3200" b="1" dirty="0">
                <a:solidFill>
                  <a:srgbClr val="C00000"/>
                </a:solidFill>
              </a:rPr>
              <a:t>Conclusion</a:t>
            </a:r>
          </a:p>
        </p:txBody>
      </p:sp>
      <p:sp>
        <p:nvSpPr>
          <p:cNvPr id="34819" name="Content Placeholder 2"/>
          <p:cNvSpPr>
            <a:spLocks noGrp="1"/>
          </p:cNvSpPr>
          <p:nvPr>
            <p:ph idx="1"/>
          </p:nvPr>
        </p:nvSpPr>
        <p:spPr>
          <a:xfrm>
            <a:off x="457200" y="914400"/>
            <a:ext cx="8534400" cy="5943600"/>
          </a:xfrm>
        </p:spPr>
        <p:txBody>
          <a:bodyPr/>
          <a:lstStyle/>
          <a:p>
            <a:r>
              <a:rPr lang="en-US" sz="2400" dirty="0"/>
              <a:t>India’s economic, road, and transportation infrastructure </a:t>
            </a:r>
            <a:r>
              <a:rPr lang="en-US" sz="2400" b="1" dirty="0">
                <a:solidFill>
                  <a:srgbClr val="0000FF"/>
                </a:solidFill>
              </a:rPr>
              <a:t>growth</a:t>
            </a:r>
            <a:r>
              <a:rPr lang="en-US" sz="2400" dirty="0"/>
              <a:t>, and need to ensure </a:t>
            </a:r>
            <a:r>
              <a:rPr lang="en-US" sz="2400" b="1" dirty="0">
                <a:solidFill>
                  <a:srgbClr val="0000FF"/>
                </a:solidFill>
              </a:rPr>
              <a:t>safety</a:t>
            </a:r>
            <a:r>
              <a:rPr lang="en-US" sz="2400" b="1" dirty="0"/>
              <a:t> </a:t>
            </a:r>
            <a:r>
              <a:rPr lang="en-US" sz="2400" dirty="0"/>
              <a:t>goes hand in hand with </a:t>
            </a:r>
            <a:r>
              <a:rPr lang="en-US" sz="2400" dirty="0">
                <a:solidFill>
                  <a:srgbClr val="0000FF"/>
                </a:solidFill>
              </a:rPr>
              <a:t>development</a:t>
            </a:r>
            <a:r>
              <a:rPr lang="en-US" sz="2400" dirty="0"/>
              <a:t>.</a:t>
            </a:r>
          </a:p>
          <a:p>
            <a:endParaRPr lang="en-US" sz="800" dirty="0"/>
          </a:p>
          <a:p>
            <a:r>
              <a:rPr lang="en-US" sz="2400" dirty="0"/>
              <a:t>Comprehensive </a:t>
            </a:r>
            <a:r>
              <a:rPr lang="en-US" sz="2400" dirty="0">
                <a:solidFill>
                  <a:srgbClr val="0000FF"/>
                </a:solidFill>
              </a:rPr>
              <a:t>Road Safety </a:t>
            </a:r>
            <a:r>
              <a:rPr lang="en-US" sz="2400" b="1" dirty="0">
                <a:solidFill>
                  <a:srgbClr val="0000FF"/>
                </a:solidFill>
              </a:rPr>
              <a:t>Policies </a:t>
            </a:r>
            <a:r>
              <a:rPr lang="en-US" sz="2400" dirty="0"/>
              <a:t>on  key </a:t>
            </a:r>
            <a:r>
              <a:rPr lang="en-US" sz="2400" dirty="0" err="1"/>
              <a:t>behavioural</a:t>
            </a:r>
            <a:r>
              <a:rPr lang="en-US" sz="2400" dirty="0"/>
              <a:t> </a:t>
            </a:r>
            <a:r>
              <a:rPr lang="en-US" sz="2400" b="1" dirty="0">
                <a:solidFill>
                  <a:srgbClr val="0000FF"/>
                </a:solidFill>
              </a:rPr>
              <a:t>risk factors </a:t>
            </a:r>
            <a:r>
              <a:rPr lang="en-US" sz="2400" b="1" dirty="0"/>
              <a:t> </a:t>
            </a:r>
            <a:r>
              <a:rPr lang="en-US" sz="2400" dirty="0"/>
              <a:t>and their </a:t>
            </a:r>
            <a:r>
              <a:rPr lang="en-US" sz="2400" b="1" dirty="0">
                <a:solidFill>
                  <a:srgbClr val="0000FF"/>
                </a:solidFill>
              </a:rPr>
              <a:t>implementation</a:t>
            </a:r>
            <a:r>
              <a:rPr lang="en-US" sz="2400" dirty="0">
                <a:solidFill>
                  <a:srgbClr val="0000FF"/>
                </a:solidFill>
              </a:rPr>
              <a:t> </a:t>
            </a:r>
            <a:r>
              <a:rPr lang="en-US" sz="2400" dirty="0"/>
              <a:t>can significantly improve road safety in India.</a:t>
            </a:r>
          </a:p>
          <a:p>
            <a:endParaRPr lang="en-US" sz="800" dirty="0"/>
          </a:p>
          <a:p>
            <a:r>
              <a:rPr lang="en-US" sz="2400" dirty="0"/>
              <a:t>Data and trends suggest that </a:t>
            </a:r>
            <a:r>
              <a:rPr lang="en-US" sz="2400" b="1" dirty="0">
                <a:solidFill>
                  <a:srgbClr val="0000FF"/>
                </a:solidFill>
              </a:rPr>
              <a:t>focusing</a:t>
            </a:r>
            <a:r>
              <a:rPr lang="en-US" sz="2400" dirty="0"/>
              <a:t> on </a:t>
            </a:r>
            <a:r>
              <a:rPr lang="en-US" sz="2400" b="1" dirty="0">
                <a:solidFill>
                  <a:srgbClr val="C00000"/>
                </a:solidFill>
              </a:rPr>
              <a:t>Speeding</a:t>
            </a:r>
            <a:r>
              <a:rPr lang="en-US" sz="2400" dirty="0">
                <a:solidFill>
                  <a:srgbClr val="C00000"/>
                </a:solidFill>
              </a:rPr>
              <a:t>, </a:t>
            </a:r>
            <a:r>
              <a:rPr lang="en-US" sz="2400" b="1" dirty="0">
                <a:solidFill>
                  <a:srgbClr val="C00000"/>
                </a:solidFill>
              </a:rPr>
              <a:t>Drink driving</a:t>
            </a:r>
            <a:r>
              <a:rPr lang="en-US" sz="2400" dirty="0">
                <a:solidFill>
                  <a:srgbClr val="C00000"/>
                </a:solidFill>
              </a:rPr>
              <a:t>, </a:t>
            </a:r>
            <a:r>
              <a:rPr lang="en-US" sz="2400" b="1" dirty="0">
                <a:solidFill>
                  <a:srgbClr val="C00000"/>
                </a:solidFill>
              </a:rPr>
              <a:t>Helmet</a:t>
            </a:r>
            <a:r>
              <a:rPr lang="en-US" sz="2400" dirty="0">
                <a:solidFill>
                  <a:srgbClr val="C00000"/>
                </a:solidFill>
              </a:rPr>
              <a:t>, </a:t>
            </a:r>
            <a:r>
              <a:rPr lang="en-US" sz="2400" b="1" dirty="0">
                <a:solidFill>
                  <a:srgbClr val="C00000"/>
                </a:solidFill>
              </a:rPr>
              <a:t>Seat belt</a:t>
            </a:r>
            <a:r>
              <a:rPr lang="en-US" sz="2400" dirty="0">
                <a:solidFill>
                  <a:srgbClr val="C00000"/>
                </a:solidFill>
              </a:rPr>
              <a:t>,</a:t>
            </a:r>
            <a:r>
              <a:rPr lang="en-US" sz="2400" dirty="0"/>
              <a:t> and </a:t>
            </a:r>
            <a:r>
              <a:rPr lang="en-US" sz="2400" b="1" dirty="0">
                <a:solidFill>
                  <a:srgbClr val="C00000"/>
                </a:solidFill>
              </a:rPr>
              <a:t>Child safety </a:t>
            </a:r>
            <a:r>
              <a:rPr lang="en-US" sz="2400" dirty="0"/>
              <a:t>systems can help reduce large number of road injuries and deaths among Two-wheeler riders, car drivers/occupants.</a:t>
            </a:r>
          </a:p>
          <a:p>
            <a:endParaRPr lang="en-US" sz="800" dirty="0"/>
          </a:p>
          <a:p>
            <a:r>
              <a:rPr lang="en-US" sz="2400" dirty="0"/>
              <a:t>Evidence shows from around the World that Countries can effectively tackle road injuries by adopting &amp; implementing policies on risk factors. They proved </a:t>
            </a:r>
            <a:r>
              <a:rPr lang="en-US" sz="2400" b="1" dirty="0">
                <a:solidFill>
                  <a:srgbClr val="C00000"/>
                </a:solidFill>
              </a:rPr>
              <a:t>low investment measures</a:t>
            </a:r>
            <a:r>
              <a:rPr lang="en-US" sz="2400" dirty="0"/>
              <a:t> demonstrating faster and sustainable impact.</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667000" y="457200"/>
            <a:ext cx="3429000" cy="609600"/>
          </a:xfrm>
        </p:spPr>
        <p:txBody>
          <a:bodyPr/>
          <a:lstStyle/>
          <a:p>
            <a:pPr eaLnBrk="1" hangingPunct="1"/>
            <a:r>
              <a:rPr lang="en-US" sz="3200" b="1" dirty="0">
                <a:solidFill>
                  <a:srgbClr val="C00000"/>
                </a:solidFill>
              </a:rPr>
              <a:t>Conclusion..</a:t>
            </a:r>
          </a:p>
        </p:txBody>
      </p:sp>
      <p:sp>
        <p:nvSpPr>
          <p:cNvPr id="34819" name="Content Placeholder 2"/>
          <p:cNvSpPr>
            <a:spLocks noGrp="1"/>
          </p:cNvSpPr>
          <p:nvPr>
            <p:ph idx="1"/>
          </p:nvPr>
        </p:nvSpPr>
        <p:spPr>
          <a:xfrm>
            <a:off x="381000" y="1143000"/>
            <a:ext cx="8458200" cy="5562600"/>
          </a:xfrm>
        </p:spPr>
        <p:txBody>
          <a:bodyPr/>
          <a:lstStyle/>
          <a:p>
            <a:r>
              <a:rPr lang="en-US" sz="2400" dirty="0"/>
              <a:t>A good and visible enforcement plan and taking community and all stakeholders along at every stage are crucial for the success of road safety.</a:t>
            </a:r>
          </a:p>
          <a:p>
            <a:endParaRPr lang="en-US" sz="1400" dirty="0"/>
          </a:p>
          <a:p>
            <a:r>
              <a:rPr lang="en-US" sz="2400" b="1" dirty="0">
                <a:solidFill>
                  <a:srgbClr val="0000FF"/>
                </a:solidFill>
              </a:rPr>
              <a:t>Government of India deserves appreciation </a:t>
            </a:r>
            <a:r>
              <a:rPr lang="en-US" sz="2400" dirty="0"/>
              <a:t>for taking some big road safety initiatives during last two years such as bringing the </a:t>
            </a:r>
            <a:r>
              <a:rPr lang="en-US" sz="2400" b="1" dirty="0">
                <a:solidFill>
                  <a:srgbClr val="C00000"/>
                </a:solidFill>
              </a:rPr>
              <a:t>Motor Vehicle (Amendment) Bill</a:t>
            </a:r>
            <a:r>
              <a:rPr lang="en-US" sz="2400" dirty="0">
                <a:solidFill>
                  <a:srgbClr val="C00000"/>
                </a:solidFill>
              </a:rPr>
              <a:t>, </a:t>
            </a:r>
            <a:r>
              <a:rPr lang="en-US" sz="2400" dirty="0"/>
              <a:t>making </a:t>
            </a:r>
            <a:r>
              <a:rPr lang="en-US" sz="2400" b="1" dirty="0">
                <a:solidFill>
                  <a:srgbClr val="C00000"/>
                </a:solidFill>
              </a:rPr>
              <a:t>commitment at international forum</a:t>
            </a:r>
            <a:r>
              <a:rPr lang="en-US" sz="2400" b="1" dirty="0"/>
              <a:t> </a:t>
            </a:r>
            <a:r>
              <a:rPr lang="en-US" sz="2400" dirty="0"/>
              <a:t>to reduce road fatality by 50%, and launching scheme on </a:t>
            </a:r>
            <a:r>
              <a:rPr lang="en-US" sz="2400" b="1" dirty="0">
                <a:solidFill>
                  <a:srgbClr val="C00000"/>
                </a:solidFill>
              </a:rPr>
              <a:t>rectifying black spots </a:t>
            </a:r>
            <a:r>
              <a:rPr lang="en-US" sz="2400" dirty="0"/>
              <a:t>massively among other things.</a:t>
            </a:r>
          </a:p>
          <a:p>
            <a:endParaRPr lang="en-US" sz="1400" dirty="0"/>
          </a:p>
          <a:p>
            <a:r>
              <a:rPr lang="en-US" sz="2400" dirty="0"/>
              <a:t>Government should also ensure that </a:t>
            </a:r>
            <a:r>
              <a:rPr lang="en-US" sz="2400" b="1" dirty="0">
                <a:solidFill>
                  <a:srgbClr val="0000FF"/>
                </a:solidFill>
              </a:rPr>
              <a:t>adequate provisions </a:t>
            </a:r>
            <a:r>
              <a:rPr lang="en-US" sz="2400" dirty="0"/>
              <a:t>on </a:t>
            </a:r>
            <a:r>
              <a:rPr lang="en-US" sz="2400" b="1" dirty="0">
                <a:solidFill>
                  <a:srgbClr val="0000FF"/>
                </a:solidFill>
              </a:rPr>
              <a:t>safety</a:t>
            </a:r>
            <a:r>
              <a:rPr lang="en-US" sz="2400" dirty="0"/>
              <a:t> of </a:t>
            </a:r>
            <a:r>
              <a:rPr lang="en-US" sz="2400" b="1" dirty="0"/>
              <a:t>Children, women, elderly</a:t>
            </a:r>
            <a:r>
              <a:rPr lang="en-US" sz="2400" dirty="0"/>
              <a:t>, </a:t>
            </a:r>
            <a:r>
              <a:rPr lang="en-US" sz="2400" b="1" dirty="0"/>
              <a:t>pedestrians, two-wheeler </a:t>
            </a:r>
            <a:r>
              <a:rPr lang="en-US" sz="2400" dirty="0"/>
              <a:t>riders and other </a:t>
            </a:r>
            <a:r>
              <a:rPr lang="en-US" sz="2400" b="1" dirty="0"/>
              <a:t>vulnerable road users </a:t>
            </a:r>
            <a:r>
              <a:rPr lang="en-US" sz="2400" dirty="0"/>
              <a:t>are incorporated in the </a:t>
            </a:r>
            <a:r>
              <a:rPr lang="en-US" sz="2400" b="1" dirty="0"/>
              <a:t>final bill</a:t>
            </a:r>
            <a:r>
              <a:rPr lang="en-US" sz="2400" dirty="0"/>
              <a:t>. </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228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4572000" y="640080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8" name="Rectangle 7"/>
          <p:cNvSpPr/>
          <p:nvPr/>
        </p:nvSpPr>
        <p:spPr>
          <a:xfrm>
            <a:off x="4572000" y="65532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Rectangle 8"/>
          <p:cNvSpPr/>
          <p:nvPr/>
        </p:nvSpPr>
        <p:spPr>
          <a:xfrm>
            <a:off x="4572000" y="6705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flipH="1">
            <a:off x="-1" y="0"/>
            <a:ext cx="152399" cy="1676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152396" y="228600"/>
            <a:ext cx="76204"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228600" y="381000"/>
            <a:ext cx="152400" cy="1295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8762994" y="5181600"/>
            <a:ext cx="152406" cy="1219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915399" y="5181600"/>
            <a:ext cx="76201"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H="1">
            <a:off x="8991600" y="5181600"/>
            <a:ext cx="152399" cy="1676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1143000" y="914400"/>
            <a:ext cx="7010400" cy="4857750"/>
          </a:xfrm>
        </p:spPr>
        <p:txBody>
          <a:bodyPr/>
          <a:lstStyle/>
          <a:p>
            <a:pPr algn="ctr">
              <a:buNone/>
            </a:pPr>
            <a:endParaRPr lang="en-US" dirty="0"/>
          </a:p>
          <a:p>
            <a:pPr algn="ctr">
              <a:buNone/>
            </a:pPr>
            <a:endParaRPr lang="en-US" dirty="0"/>
          </a:p>
          <a:p>
            <a:pPr algn="ctr">
              <a:buNone/>
            </a:pPr>
            <a:r>
              <a:rPr lang="en-US" sz="4000" b="1" dirty="0">
                <a:solidFill>
                  <a:srgbClr val="C00000"/>
                </a:solidFill>
              </a:rPr>
              <a:t>Thank you</a:t>
            </a:r>
          </a:p>
          <a:p>
            <a:pPr algn="ctr"/>
            <a:endParaRPr lang="en-US" dirty="0"/>
          </a:p>
          <a:p>
            <a:pPr algn="ctr">
              <a:buNone/>
            </a:pPr>
            <a:r>
              <a:rPr lang="en-US" dirty="0"/>
              <a:t>Questions/suggestions</a:t>
            </a:r>
          </a:p>
          <a:p>
            <a:pPr>
              <a:buNone/>
            </a:pPr>
            <a:endParaRPr lang="en-US" dirty="0"/>
          </a:p>
          <a:p>
            <a:pPr>
              <a:buNone/>
            </a:pPr>
            <a:endParaRPr lang="en-US" dirty="0"/>
          </a:p>
          <a:p>
            <a:pPr algn="r">
              <a:buNone/>
            </a:pPr>
            <a:r>
              <a:rPr lang="en-US" dirty="0">
                <a:solidFill>
                  <a:srgbClr val="0000FF"/>
                </a:solidFill>
              </a:rPr>
              <a:t>nalin2020@gmail.com</a:t>
            </a:r>
          </a:p>
          <a:p>
            <a:pPr>
              <a:buNone/>
            </a:pPr>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03238"/>
            <a:ext cx="8229600" cy="792162"/>
          </a:xfrm>
        </p:spPr>
        <p:txBody>
          <a:bodyPr/>
          <a:lstStyle/>
          <a:p>
            <a:r>
              <a:rPr lang="en-US" sz="3200" dirty="0">
                <a:solidFill>
                  <a:srgbClr val="C00000"/>
                </a:solidFill>
              </a:rPr>
              <a:t>How people </a:t>
            </a:r>
            <a:r>
              <a:rPr lang="en-US" sz="3200" b="1" dirty="0">
                <a:solidFill>
                  <a:srgbClr val="C00000"/>
                </a:solidFill>
              </a:rPr>
              <a:t>commute</a:t>
            </a:r>
            <a:r>
              <a:rPr lang="en-US" sz="3200" dirty="0">
                <a:solidFill>
                  <a:srgbClr val="C00000"/>
                </a:solidFill>
              </a:rPr>
              <a:t> to </a:t>
            </a:r>
            <a:r>
              <a:rPr lang="en-US" sz="3200" b="1" dirty="0">
                <a:solidFill>
                  <a:srgbClr val="C00000"/>
                </a:solidFill>
              </a:rPr>
              <a:t>work </a:t>
            </a:r>
            <a:r>
              <a:rPr lang="en-US" sz="3200" dirty="0">
                <a:solidFill>
                  <a:srgbClr val="C00000"/>
                </a:solidFill>
              </a:rPr>
              <a:t>in India</a:t>
            </a:r>
          </a:p>
        </p:txBody>
      </p:sp>
      <p:sp>
        <p:nvSpPr>
          <p:cNvPr id="7171" name="Content Placeholder 2"/>
          <p:cNvSpPr>
            <a:spLocks noGrp="1"/>
          </p:cNvSpPr>
          <p:nvPr>
            <p:ph idx="1"/>
          </p:nvPr>
        </p:nvSpPr>
        <p:spPr>
          <a:xfrm>
            <a:off x="457200" y="1295400"/>
            <a:ext cx="4953000" cy="5486400"/>
          </a:xfrm>
        </p:spPr>
        <p:txBody>
          <a:bodyPr/>
          <a:lstStyle/>
          <a:p>
            <a:pPr>
              <a:buFont typeface="Arial" charset="0"/>
              <a:buNone/>
            </a:pPr>
            <a:r>
              <a:rPr lang="en-US" sz="2800" b="1" dirty="0">
                <a:solidFill>
                  <a:srgbClr val="0000CC"/>
                </a:solidFill>
              </a:rPr>
              <a:t>Walk</a:t>
            </a:r>
            <a:r>
              <a:rPr lang="en-US" sz="2800" dirty="0"/>
              <a:t>: 	</a:t>
            </a:r>
            <a:r>
              <a:rPr lang="en-US" sz="2800" dirty="0">
                <a:solidFill>
                  <a:srgbClr val="0000CC"/>
                </a:solidFill>
              </a:rPr>
              <a:t>		</a:t>
            </a:r>
            <a:r>
              <a:rPr lang="en-US" sz="2800" b="1" dirty="0">
                <a:solidFill>
                  <a:srgbClr val="0000CC"/>
                </a:solidFill>
              </a:rPr>
              <a:t>22</a:t>
            </a:r>
            <a:r>
              <a:rPr lang="en-US" sz="2800" dirty="0">
                <a:solidFill>
                  <a:srgbClr val="0000CC"/>
                </a:solidFill>
              </a:rPr>
              <a:t>.6%</a:t>
            </a:r>
          </a:p>
          <a:p>
            <a:pPr>
              <a:buFont typeface="Arial" charset="0"/>
              <a:buNone/>
            </a:pPr>
            <a:r>
              <a:rPr lang="en-US" sz="2800" dirty="0">
                <a:solidFill>
                  <a:srgbClr val="0000CC"/>
                </a:solidFill>
              </a:rPr>
              <a:t>Bicycle:	</a:t>
            </a:r>
            <a:r>
              <a:rPr lang="en-US" sz="2800" dirty="0"/>
              <a:t>		</a:t>
            </a:r>
            <a:r>
              <a:rPr lang="en-US" sz="2800" dirty="0">
                <a:solidFill>
                  <a:srgbClr val="0000CC"/>
                </a:solidFill>
              </a:rPr>
              <a:t>13.1%</a:t>
            </a:r>
          </a:p>
          <a:p>
            <a:pPr>
              <a:buFont typeface="Arial" charset="0"/>
              <a:buNone/>
            </a:pPr>
            <a:r>
              <a:rPr lang="en-US" sz="2800" dirty="0"/>
              <a:t>Two-Wheeler:		12.7%</a:t>
            </a:r>
          </a:p>
          <a:p>
            <a:pPr>
              <a:buFont typeface="Arial" charset="0"/>
              <a:buNone/>
            </a:pPr>
            <a:r>
              <a:rPr lang="en-US" sz="2800" dirty="0">
                <a:solidFill>
                  <a:srgbClr val="0000CC"/>
                </a:solidFill>
              </a:rPr>
              <a:t>Bus</a:t>
            </a:r>
            <a:r>
              <a:rPr lang="en-US" sz="2800" dirty="0"/>
              <a:t>:				</a:t>
            </a:r>
            <a:r>
              <a:rPr lang="en-US" sz="2800" dirty="0">
                <a:solidFill>
                  <a:srgbClr val="0000CC"/>
                </a:solidFill>
              </a:rPr>
              <a:t>11.4%</a:t>
            </a:r>
          </a:p>
          <a:p>
            <a:pPr>
              <a:buFont typeface="Arial" charset="0"/>
              <a:buNone/>
            </a:pPr>
            <a:r>
              <a:rPr lang="en-US" sz="2800" dirty="0"/>
              <a:t>Train:				3.5%</a:t>
            </a:r>
          </a:p>
          <a:p>
            <a:pPr>
              <a:buFont typeface="Arial" charset="0"/>
              <a:buNone/>
            </a:pPr>
            <a:r>
              <a:rPr lang="en-US" sz="2800" dirty="0"/>
              <a:t>Auto Rickshaw/Taxi:	3%</a:t>
            </a:r>
          </a:p>
          <a:p>
            <a:pPr>
              <a:buFont typeface="Arial" charset="0"/>
              <a:buNone/>
            </a:pPr>
            <a:r>
              <a:rPr lang="en-US" sz="2800" b="1" dirty="0">
                <a:solidFill>
                  <a:srgbClr val="FF0000"/>
                </a:solidFill>
              </a:rPr>
              <a:t>Car</a:t>
            </a:r>
            <a:r>
              <a:rPr lang="en-US" sz="2800" dirty="0">
                <a:solidFill>
                  <a:srgbClr val="FF0000"/>
                </a:solidFill>
              </a:rPr>
              <a:t>:				</a:t>
            </a:r>
            <a:r>
              <a:rPr lang="en-US" sz="2800" b="1" dirty="0">
                <a:solidFill>
                  <a:srgbClr val="FF0000"/>
                </a:solidFill>
              </a:rPr>
              <a:t>2</a:t>
            </a:r>
            <a:r>
              <a:rPr lang="en-US" sz="2800" dirty="0">
                <a:solidFill>
                  <a:srgbClr val="FF0000"/>
                </a:solidFill>
              </a:rPr>
              <a:t>.7%</a:t>
            </a:r>
          </a:p>
          <a:p>
            <a:pPr>
              <a:buFont typeface="Arial" charset="0"/>
              <a:buNone/>
            </a:pPr>
            <a:r>
              <a:rPr lang="en-US" sz="2800" dirty="0"/>
              <a:t>Other modes:		1%</a:t>
            </a:r>
          </a:p>
          <a:p>
            <a:pPr>
              <a:buFont typeface="Arial" charset="0"/>
              <a:buNone/>
            </a:pPr>
            <a:r>
              <a:rPr lang="en-US" sz="2800" dirty="0"/>
              <a:t>No Travel:			30%</a:t>
            </a:r>
          </a:p>
          <a:p>
            <a:pPr>
              <a:buFont typeface="Arial" charset="0"/>
              <a:buNone/>
            </a:pPr>
            <a:endParaRPr lang="en-US" sz="2400" i="1" dirty="0"/>
          </a:p>
          <a:p>
            <a:pPr algn="ctr">
              <a:buFont typeface="Arial" charset="0"/>
              <a:buNone/>
            </a:pPr>
            <a:r>
              <a:rPr lang="en-US" sz="2400" i="1" dirty="0"/>
              <a:t>Source: Census 2011</a:t>
            </a:r>
          </a:p>
        </p:txBody>
      </p:sp>
      <p:sp>
        <p:nvSpPr>
          <p:cNvPr id="5" name="Title 1"/>
          <p:cNvSpPr txBox="1">
            <a:spLocks/>
          </p:cNvSpPr>
          <p:nvPr/>
        </p:nvSpPr>
        <p:spPr bwMode="auto">
          <a:xfrm>
            <a:off x="5410200" y="1143000"/>
            <a:ext cx="3581400" cy="5562600"/>
          </a:xfrm>
          <a:prstGeom prst="rect">
            <a:avLst/>
          </a:prstGeom>
          <a:noFill/>
          <a:ln w="9525">
            <a:noFill/>
            <a:miter lim="800000"/>
            <a:headEnd/>
            <a:tailEnd/>
          </a:ln>
        </p:spPr>
        <p:txBody>
          <a:bodyPr anchor="ctr"/>
          <a:lstStyle/>
          <a:p>
            <a:pPr algn="ctr" eaLnBrk="0" hangingPunct="0">
              <a:defRPr/>
            </a:pPr>
            <a:r>
              <a:rPr lang="en-US" sz="4800" b="1" i="1" dirty="0">
                <a:solidFill>
                  <a:srgbClr val="0000CC"/>
                </a:solidFill>
                <a:latin typeface="+mj-lt"/>
                <a:ea typeface="+mj-ea"/>
                <a:cs typeface="+mj-cs"/>
              </a:rPr>
              <a:t>47</a:t>
            </a:r>
            <a:r>
              <a:rPr lang="en-US" sz="4800" i="1" dirty="0">
                <a:solidFill>
                  <a:srgbClr val="0000CC"/>
                </a:solidFill>
                <a:latin typeface="+mj-lt"/>
                <a:ea typeface="+mj-ea"/>
                <a:cs typeface="+mj-cs"/>
              </a:rPr>
              <a:t>.1%</a:t>
            </a:r>
            <a:r>
              <a:rPr lang="en-US" sz="2800" i="1" dirty="0">
                <a:latin typeface="+mj-lt"/>
                <a:ea typeface="+mj-ea"/>
                <a:cs typeface="+mj-cs"/>
              </a:rPr>
              <a:t> people </a:t>
            </a:r>
            <a:r>
              <a:rPr lang="en-US" sz="2800" b="1" i="1" dirty="0">
                <a:solidFill>
                  <a:srgbClr val="0000CC"/>
                </a:solidFill>
                <a:latin typeface="+mj-lt"/>
                <a:ea typeface="+mj-ea"/>
                <a:cs typeface="+mj-cs"/>
              </a:rPr>
              <a:t>walk,</a:t>
            </a:r>
            <a:r>
              <a:rPr lang="en-US" sz="2800" i="1" dirty="0">
                <a:latin typeface="+mj-lt"/>
                <a:ea typeface="+mj-ea"/>
                <a:cs typeface="+mj-cs"/>
              </a:rPr>
              <a:t> </a:t>
            </a:r>
            <a:r>
              <a:rPr lang="en-US" sz="2800" b="1" i="1" dirty="0">
                <a:solidFill>
                  <a:srgbClr val="0000CC"/>
                </a:solidFill>
                <a:latin typeface="+mj-lt"/>
                <a:ea typeface="+mj-ea"/>
                <a:cs typeface="+mj-cs"/>
              </a:rPr>
              <a:t>cycle</a:t>
            </a:r>
            <a:r>
              <a:rPr lang="en-US" sz="2800" i="1" dirty="0">
                <a:latin typeface="+mj-lt"/>
                <a:ea typeface="+mj-ea"/>
                <a:cs typeface="+mj-cs"/>
              </a:rPr>
              <a:t> and take </a:t>
            </a:r>
            <a:r>
              <a:rPr lang="en-US" sz="2800" b="1" i="1" dirty="0">
                <a:solidFill>
                  <a:srgbClr val="0000CC"/>
                </a:solidFill>
                <a:latin typeface="+mj-lt"/>
                <a:ea typeface="+mj-ea"/>
                <a:cs typeface="+mj-cs"/>
              </a:rPr>
              <a:t>bus</a:t>
            </a:r>
            <a:r>
              <a:rPr lang="en-US" sz="2800" i="1" dirty="0">
                <a:latin typeface="+mj-lt"/>
                <a:ea typeface="+mj-ea"/>
                <a:cs typeface="+mj-cs"/>
              </a:rPr>
              <a:t> to work and only </a:t>
            </a:r>
            <a:r>
              <a:rPr lang="en-US" sz="2800" b="1" i="1" dirty="0">
                <a:solidFill>
                  <a:srgbClr val="FF0000"/>
                </a:solidFill>
                <a:latin typeface="+mj-lt"/>
                <a:ea typeface="+mj-ea"/>
                <a:cs typeface="+mj-cs"/>
              </a:rPr>
              <a:t>15.4%</a:t>
            </a:r>
            <a:r>
              <a:rPr lang="en-US" sz="2800" i="1" dirty="0">
                <a:latin typeface="+mj-lt"/>
                <a:ea typeface="+mj-ea"/>
                <a:cs typeface="+mj-cs"/>
              </a:rPr>
              <a:t> use private vehicles</a:t>
            </a:r>
          </a:p>
          <a:p>
            <a:pPr algn="ctr" eaLnBrk="0" hangingPunct="0">
              <a:defRPr/>
            </a:pPr>
            <a:endParaRPr lang="en-US" sz="1200" i="1" dirty="0">
              <a:latin typeface="+mj-lt"/>
              <a:ea typeface="+mj-ea"/>
              <a:cs typeface="+mj-cs"/>
            </a:endParaRPr>
          </a:p>
          <a:p>
            <a:pPr algn="ctr" eaLnBrk="0" hangingPunct="0">
              <a:defRPr/>
            </a:pPr>
            <a:r>
              <a:rPr lang="en-US" sz="2800" i="1" dirty="0">
                <a:latin typeface="+mj-lt"/>
                <a:ea typeface="+mj-ea"/>
                <a:cs typeface="+mj-cs"/>
              </a:rPr>
              <a:t>Over </a:t>
            </a:r>
            <a:r>
              <a:rPr lang="en-US" sz="4800" b="1" i="1" dirty="0">
                <a:solidFill>
                  <a:srgbClr val="0000CC"/>
                </a:solidFill>
                <a:latin typeface="+mj-lt"/>
                <a:ea typeface="+mj-ea"/>
                <a:cs typeface="+mj-cs"/>
              </a:rPr>
              <a:t>75%</a:t>
            </a:r>
            <a:r>
              <a:rPr lang="en-US" sz="4800" i="1" dirty="0">
                <a:latin typeface="+mj-lt"/>
                <a:ea typeface="+mj-ea"/>
                <a:cs typeface="+mj-cs"/>
              </a:rPr>
              <a:t> </a:t>
            </a:r>
            <a:r>
              <a:rPr lang="en-US" sz="2800" i="1" dirty="0">
                <a:latin typeface="+mj-lt"/>
                <a:ea typeface="+mj-ea"/>
                <a:cs typeface="+mj-cs"/>
              </a:rPr>
              <a:t>people travel to work using </a:t>
            </a:r>
            <a:r>
              <a:rPr lang="en-US" sz="2800" i="1" dirty="0">
                <a:solidFill>
                  <a:srgbClr val="0000CC"/>
                </a:solidFill>
                <a:latin typeface="+mj-lt"/>
                <a:ea typeface="+mj-ea"/>
                <a:cs typeface="+mj-cs"/>
              </a:rPr>
              <a:t>NMT</a:t>
            </a:r>
            <a:r>
              <a:rPr lang="en-US" sz="2800" i="1" dirty="0">
                <a:latin typeface="+mj-lt"/>
                <a:ea typeface="+mj-ea"/>
                <a:cs typeface="+mj-cs"/>
              </a:rPr>
              <a:t> and some form of </a:t>
            </a:r>
            <a:r>
              <a:rPr lang="en-US" sz="2800" i="1" dirty="0">
                <a:solidFill>
                  <a:srgbClr val="0000CC"/>
                </a:solidFill>
                <a:latin typeface="+mj-lt"/>
                <a:ea typeface="+mj-ea"/>
                <a:cs typeface="+mj-cs"/>
              </a:rPr>
              <a:t>public transport/</a:t>
            </a:r>
            <a:r>
              <a:rPr lang="en-US" sz="2800" i="1" dirty="0">
                <a:latin typeface="+mj-lt"/>
                <a:ea typeface="+mj-ea"/>
                <a:cs typeface="+mj-cs"/>
              </a:rPr>
              <a:t>intermediate public transport</a:t>
            </a:r>
          </a:p>
        </p:txBody>
      </p:sp>
      <p:sp>
        <p:nvSpPr>
          <p:cNvPr id="6" name="Rectangle 5"/>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7" name="Rectangle 6"/>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Rectangle 7"/>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228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4572000" y="6400800"/>
            <a:ext cx="4572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8" name="Rectangle 7"/>
          <p:cNvSpPr/>
          <p:nvPr/>
        </p:nvSpPr>
        <p:spPr>
          <a:xfrm>
            <a:off x="4572000" y="6553200"/>
            <a:ext cx="457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Rectangle 8"/>
          <p:cNvSpPr/>
          <p:nvPr/>
        </p:nvSpPr>
        <p:spPr>
          <a:xfrm>
            <a:off x="4572000" y="6705600"/>
            <a:ext cx="4572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flipH="1">
            <a:off x="-1" y="0"/>
            <a:ext cx="152399" cy="1676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152396" y="228600"/>
            <a:ext cx="76204"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228600" y="381000"/>
            <a:ext cx="152400" cy="1295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8762994" y="5181600"/>
            <a:ext cx="152406" cy="1219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915399" y="5181600"/>
            <a:ext cx="76201"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H="1">
            <a:off x="8991600" y="5181600"/>
            <a:ext cx="152399" cy="1676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457200" y="2057400"/>
            <a:ext cx="8229600" cy="1752600"/>
          </a:xfrm>
        </p:spPr>
        <p:txBody>
          <a:bodyPr/>
          <a:lstStyle/>
          <a:p>
            <a:pPr algn="ctr">
              <a:buNone/>
            </a:pPr>
            <a:r>
              <a:rPr lang="en-US" sz="4800" b="1" dirty="0">
                <a:solidFill>
                  <a:srgbClr val="0000FF"/>
                </a:solidFill>
              </a:rPr>
              <a:t>Statistics</a:t>
            </a:r>
            <a:r>
              <a:rPr lang="en-US" sz="4800" dirty="0">
                <a:solidFill>
                  <a:srgbClr val="0000FF"/>
                </a:solidFill>
              </a:rPr>
              <a:t>: India Road Crash Fatality and Injury Data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79438"/>
            <a:ext cx="8229600" cy="715962"/>
          </a:xfrm>
        </p:spPr>
        <p:txBody>
          <a:bodyPr/>
          <a:lstStyle/>
          <a:p>
            <a:r>
              <a:rPr lang="en-US" sz="3200" dirty="0">
                <a:solidFill>
                  <a:srgbClr val="C00000"/>
                </a:solidFill>
              </a:rPr>
              <a:t>Global </a:t>
            </a:r>
            <a:r>
              <a:rPr lang="en-US" sz="3200" b="1" dirty="0">
                <a:solidFill>
                  <a:srgbClr val="C00000"/>
                </a:solidFill>
              </a:rPr>
              <a:t>impact </a:t>
            </a:r>
            <a:r>
              <a:rPr lang="en-US" sz="3200" dirty="0">
                <a:solidFill>
                  <a:srgbClr val="C00000"/>
                </a:solidFill>
              </a:rPr>
              <a:t>of road injury</a:t>
            </a:r>
          </a:p>
        </p:txBody>
      </p:sp>
      <p:sp>
        <p:nvSpPr>
          <p:cNvPr id="10243" name="Content Placeholder 3"/>
          <p:cNvSpPr>
            <a:spLocks noGrp="1"/>
          </p:cNvSpPr>
          <p:nvPr>
            <p:ph sz="half" idx="2"/>
          </p:nvPr>
        </p:nvSpPr>
        <p:spPr>
          <a:xfrm>
            <a:off x="457200" y="1524000"/>
            <a:ext cx="8305800" cy="5029200"/>
          </a:xfrm>
        </p:spPr>
        <p:txBody>
          <a:bodyPr/>
          <a:lstStyle/>
          <a:p>
            <a:r>
              <a:rPr lang="en-US" sz="2800" dirty="0"/>
              <a:t>Over </a:t>
            </a:r>
            <a:r>
              <a:rPr lang="en-US" sz="2800" b="1" dirty="0">
                <a:solidFill>
                  <a:srgbClr val="0000FF"/>
                </a:solidFill>
              </a:rPr>
              <a:t>3400</a:t>
            </a:r>
            <a:r>
              <a:rPr lang="en-US" sz="2800" b="1" dirty="0">
                <a:solidFill>
                  <a:srgbClr val="FF0000"/>
                </a:solidFill>
              </a:rPr>
              <a:t> </a:t>
            </a:r>
            <a:r>
              <a:rPr lang="en-US" sz="2800" dirty="0"/>
              <a:t>people </a:t>
            </a:r>
            <a:r>
              <a:rPr lang="en-US" sz="2800" b="1" dirty="0">
                <a:solidFill>
                  <a:srgbClr val="0000FF"/>
                </a:solidFill>
              </a:rPr>
              <a:t>die</a:t>
            </a:r>
            <a:r>
              <a:rPr lang="en-US" sz="2800" b="1" dirty="0">
                <a:solidFill>
                  <a:srgbClr val="FF0000"/>
                </a:solidFill>
              </a:rPr>
              <a:t> </a:t>
            </a:r>
            <a:r>
              <a:rPr lang="en-US" sz="2800" dirty="0"/>
              <a:t>on world’s roads everyday and millions of people are injured or disable every year.</a:t>
            </a:r>
          </a:p>
          <a:p>
            <a:endParaRPr lang="en-US" sz="1100" dirty="0"/>
          </a:p>
          <a:p>
            <a:r>
              <a:rPr lang="en-US" sz="2800" b="1" dirty="0">
                <a:solidFill>
                  <a:srgbClr val="0000FF"/>
                </a:solidFill>
              </a:rPr>
              <a:t>50%</a:t>
            </a:r>
            <a:r>
              <a:rPr lang="en-US" sz="2800" dirty="0">
                <a:solidFill>
                  <a:srgbClr val="0000FF"/>
                </a:solidFill>
              </a:rPr>
              <a:t> </a:t>
            </a:r>
            <a:r>
              <a:rPr lang="en-US" sz="2800" dirty="0"/>
              <a:t>of all people dying on road are </a:t>
            </a:r>
            <a:r>
              <a:rPr lang="en-US" sz="2800" dirty="0">
                <a:solidFill>
                  <a:srgbClr val="C00000"/>
                </a:solidFill>
              </a:rPr>
              <a:t>pedestrians,</a:t>
            </a:r>
            <a:r>
              <a:rPr lang="en-US" sz="2800" dirty="0">
                <a:solidFill>
                  <a:srgbClr val="0000FF"/>
                </a:solidFill>
              </a:rPr>
              <a:t> </a:t>
            </a:r>
            <a:r>
              <a:rPr lang="en-US" sz="2800" dirty="0">
                <a:solidFill>
                  <a:srgbClr val="C00000"/>
                </a:solidFill>
              </a:rPr>
              <a:t>cyclists, </a:t>
            </a:r>
            <a:r>
              <a:rPr lang="en-US" sz="2800" dirty="0"/>
              <a:t>and </a:t>
            </a:r>
            <a:r>
              <a:rPr lang="en-US" sz="2800" dirty="0">
                <a:solidFill>
                  <a:srgbClr val="C00000"/>
                </a:solidFill>
              </a:rPr>
              <a:t>two wheeler </a:t>
            </a:r>
            <a:r>
              <a:rPr lang="en-US" sz="2800" dirty="0"/>
              <a:t>riders.</a:t>
            </a:r>
          </a:p>
          <a:p>
            <a:pPr>
              <a:buFont typeface="Arial" charset="0"/>
              <a:buNone/>
            </a:pPr>
            <a:endParaRPr lang="en-US" sz="1100" dirty="0"/>
          </a:p>
          <a:p>
            <a:r>
              <a:rPr lang="en-US" sz="2800" dirty="0"/>
              <a:t>Road traffic crashes are </a:t>
            </a:r>
            <a:r>
              <a:rPr lang="en-US" sz="2800" dirty="0">
                <a:solidFill>
                  <a:srgbClr val="FF0000"/>
                </a:solidFill>
              </a:rPr>
              <a:t>leading cause of death </a:t>
            </a:r>
            <a:r>
              <a:rPr lang="en-US" sz="2800" dirty="0"/>
              <a:t>among age group  </a:t>
            </a:r>
            <a:r>
              <a:rPr lang="en-US" sz="2800" dirty="0">
                <a:solidFill>
                  <a:srgbClr val="0000FF"/>
                </a:solidFill>
              </a:rPr>
              <a:t>15–29 years</a:t>
            </a:r>
            <a:r>
              <a:rPr lang="en-US" sz="2800" dirty="0"/>
              <a:t>.</a:t>
            </a:r>
          </a:p>
          <a:p>
            <a:endParaRPr lang="en-US" sz="1100" dirty="0"/>
          </a:p>
          <a:p>
            <a:r>
              <a:rPr lang="en-US" sz="2800" dirty="0">
                <a:solidFill>
                  <a:srgbClr val="0000FF"/>
                </a:solidFill>
              </a:rPr>
              <a:t>90% </a:t>
            </a:r>
            <a:r>
              <a:rPr lang="en-US" sz="2800" dirty="0"/>
              <a:t>of road traffic deaths occur in </a:t>
            </a:r>
            <a:r>
              <a:rPr lang="en-US" sz="2800" dirty="0">
                <a:solidFill>
                  <a:srgbClr val="0000FF"/>
                </a:solidFill>
              </a:rPr>
              <a:t>low- and middle-income countries</a:t>
            </a:r>
            <a:r>
              <a:rPr lang="en-US" sz="2800" dirty="0">
                <a:solidFill>
                  <a:srgbClr val="FF0000"/>
                </a:solidFill>
              </a:rPr>
              <a:t> </a:t>
            </a:r>
            <a:r>
              <a:rPr lang="en-US" sz="2800" dirty="0"/>
              <a:t>having  only 54% of the world’s registered vehicles.</a:t>
            </a:r>
          </a:p>
        </p:txBody>
      </p:sp>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Rectangle 4"/>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Rectangle 5"/>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srcRect/>
          <a:stretch>
            <a:fillRect/>
          </a:stretch>
        </p:blipFill>
        <p:spPr bwMode="auto">
          <a:xfrm>
            <a:off x="152400" y="4495800"/>
            <a:ext cx="4073525" cy="2286000"/>
          </a:xfrm>
          <a:prstGeom prst="rect">
            <a:avLst/>
          </a:prstGeom>
          <a:noFill/>
          <a:ln w="9525">
            <a:noFill/>
            <a:miter lim="800000"/>
            <a:headEnd/>
            <a:tailEnd/>
          </a:ln>
        </p:spPr>
      </p:pic>
      <p:sp>
        <p:nvSpPr>
          <p:cNvPr id="9223" name="Title 1"/>
          <p:cNvSpPr>
            <a:spLocks noGrp="1"/>
          </p:cNvSpPr>
          <p:nvPr>
            <p:ph type="title"/>
          </p:nvPr>
        </p:nvSpPr>
        <p:spPr>
          <a:xfrm>
            <a:off x="457200" y="503238"/>
            <a:ext cx="5715000" cy="868362"/>
          </a:xfrm>
        </p:spPr>
        <p:txBody>
          <a:bodyPr/>
          <a:lstStyle/>
          <a:p>
            <a:pPr eaLnBrk="1" hangingPunct="1"/>
            <a:r>
              <a:rPr lang="en-US" sz="3200" dirty="0">
                <a:solidFill>
                  <a:srgbClr val="C00000"/>
                </a:solidFill>
              </a:rPr>
              <a:t>Alarming level of </a:t>
            </a:r>
            <a:r>
              <a:rPr lang="en-US" sz="3200" b="1" dirty="0">
                <a:solidFill>
                  <a:srgbClr val="C00000"/>
                </a:solidFill>
              </a:rPr>
              <a:t>road deaths </a:t>
            </a:r>
            <a:r>
              <a:rPr lang="en-US" sz="3200" dirty="0">
                <a:solidFill>
                  <a:srgbClr val="C00000"/>
                </a:solidFill>
              </a:rPr>
              <a:t>recorded in India</a:t>
            </a:r>
          </a:p>
        </p:txBody>
      </p:sp>
      <p:pic>
        <p:nvPicPr>
          <p:cNvPr id="9219" name="Content Placeholder 9"/>
          <p:cNvPicPr>
            <a:picLocks noGrp="1" noChangeAspect="1"/>
          </p:cNvPicPr>
          <p:nvPr>
            <p:ph sz="half" idx="2"/>
          </p:nvPr>
        </p:nvPicPr>
        <p:blipFill>
          <a:blip r:embed="rId3"/>
          <a:srcRect/>
          <a:stretch>
            <a:fillRect/>
          </a:stretch>
        </p:blipFill>
        <p:spPr>
          <a:xfrm>
            <a:off x="5819775" y="2127250"/>
            <a:ext cx="3171825" cy="2292350"/>
          </a:xfrm>
        </p:spPr>
      </p:pic>
      <p:pic>
        <p:nvPicPr>
          <p:cNvPr id="9220" name="Picture 7"/>
          <p:cNvPicPr>
            <a:picLocks noChangeAspect="1" noChangeArrowheads="1"/>
          </p:cNvPicPr>
          <p:nvPr/>
        </p:nvPicPr>
        <p:blipFill>
          <a:blip r:embed="rId4"/>
          <a:srcRect/>
          <a:stretch>
            <a:fillRect/>
          </a:stretch>
        </p:blipFill>
        <p:spPr bwMode="auto">
          <a:xfrm>
            <a:off x="1524000" y="2971800"/>
            <a:ext cx="4132263" cy="2338387"/>
          </a:xfrm>
          <a:prstGeom prst="rect">
            <a:avLst/>
          </a:prstGeom>
          <a:noFill/>
          <a:ln w="9525">
            <a:noFill/>
            <a:miter lim="800000"/>
            <a:headEnd/>
            <a:tailEnd/>
          </a:ln>
        </p:spPr>
      </p:pic>
      <p:pic>
        <p:nvPicPr>
          <p:cNvPr id="9221" name="Picture 4" descr="D:\2016\2016-Infographic &amp; Photos-TT\030-Accident-20160315-H-Bus accident-Vijayawada.jpg"/>
          <p:cNvPicPr>
            <a:picLocks noChangeAspect="1" noChangeArrowheads="1"/>
          </p:cNvPicPr>
          <p:nvPr/>
        </p:nvPicPr>
        <p:blipFill>
          <a:blip r:embed="rId5"/>
          <a:srcRect/>
          <a:stretch>
            <a:fillRect/>
          </a:stretch>
        </p:blipFill>
        <p:spPr bwMode="auto">
          <a:xfrm>
            <a:off x="6324600" y="160338"/>
            <a:ext cx="2590800" cy="2278062"/>
          </a:xfrm>
          <a:prstGeom prst="rect">
            <a:avLst/>
          </a:prstGeom>
          <a:noFill/>
          <a:ln w="9525">
            <a:noFill/>
            <a:miter lim="800000"/>
            <a:headEnd/>
            <a:tailEnd/>
          </a:ln>
        </p:spPr>
      </p:pic>
      <p:pic>
        <p:nvPicPr>
          <p:cNvPr id="9222" name="Picture 5" descr="D:\2016\2016-Infographic &amp; Photos-TT\030-Accident-20160812-FE-NH-Stationery Truck.jpg"/>
          <p:cNvPicPr>
            <a:picLocks noChangeAspect="1" noChangeArrowheads="1"/>
          </p:cNvPicPr>
          <p:nvPr/>
        </p:nvPicPr>
        <p:blipFill>
          <a:blip r:embed="rId6"/>
          <a:srcRect/>
          <a:stretch>
            <a:fillRect/>
          </a:stretch>
        </p:blipFill>
        <p:spPr bwMode="auto">
          <a:xfrm>
            <a:off x="5791200" y="4572000"/>
            <a:ext cx="3200400" cy="2133600"/>
          </a:xfrm>
          <a:prstGeom prst="rect">
            <a:avLst/>
          </a:prstGeom>
          <a:noFill/>
          <a:ln w="9525">
            <a:noFill/>
            <a:miter lim="800000"/>
            <a:headEnd/>
            <a:tailEnd/>
          </a:ln>
        </p:spPr>
      </p:pic>
      <p:sp>
        <p:nvSpPr>
          <p:cNvPr id="9224" name="Rectangle 14"/>
          <p:cNvSpPr>
            <a:spLocks noChangeArrowheads="1"/>
          </p:cNvSpPr>
          <p:nvPr/>
        </p:nvSpPr>
        <p:spPr bwMode="auto">
          <a:xfrm>
            <a:off x="304800" y="1431925"/>
            <a:ext cx="6019800" cy="1138773"/>
          </a:xfrm>
          <a:prstGeom prst="rect">
            <a:avLst/>
          </a:prstGeom>
          <a:noFill/>
          <a:ln w="9525">
            <a:noFill/>
            <a:miter lim="800000"/>
            <a:headEnd/>
            <a:tailEnd/>
          </a:ln>
        </p:spPr>
        <p:txBody>
          <a:bodyPr wrap="square">
            <a:spAutoFit/>
          </a:bodyPr>
          <a:lstStyle/>
          <a:p>
            <a:r>
              <a:rPr lang="en-US" dirty="0">
                <a:latin typeface="+mn-lt"/>
              </a:rPr>
              <a:t>India registers highest number of road injuries and deaths every year with over </a:t>
            </a:r>
            <a:r>
              <a:rPr lang="en-US" sz="3200" b="1" dirty="0">
                <a:latin typeface="+mn-lt"/>
              </a:rPr>
              <a:t>12%</a:t>
            </a:r>
            <a:r>
              <a:rPr lang="en-US" dirty="0">
                <a:latin typeface="+mn-lt"/>
              </a:rPr>
              <a:t> of </a:t>
            </a:r>
            <a:r>
              <a:rPr lang="en-US" sz="3200" b="1" dirty="0">
                <a:solidFill>
                  <a:srgbClr val="FF0000"/>
                </a:solidFill>
                <a:latin typeface="+mn-lt"/>
              </a:rPr>
              <a:t>1.25 million</a:t>
            </a:r>
            <a:r>
              <a:rPr lang="en-US" b="1" dirty="0">
                <a:solidFill>
                  <a:srgbClr val="FF0000"/>
                </a:solidFill>
                <a:latin typeface="+mn-lt"/>
              </a:rPr>
              <a:t> </a:t>
            </a:r>
            <a:r>
              <a:rPr lang="en-US" b="1" dirty="0">
                <a:latin typeface="+mn-lt"/>
              </a:rPr>
              <a:t>Global road fatalities</a:t>
            </a:r>
            <a:r>
              <a:rPr lang="en-US" dirty="0">
                <a:solidFill>
                  <a:srgbClr val="FF0000"/>
                </a:solidFill>
                <a:latin typeface="+mn-lt"/>
              </a:rPr>
              <a:t> </a:t>
            </a:r>
            <a:r>
              <a:rPr lang="en-US" dirty="0">
                <a:latin typeface="+mn-lt"/>
              </a:rPr>
              <a:t>annually</a:t>
            </a:r>
            <a:r>
              <a:rPr lang="en-US" dirty="0">
                <a:solidFill>
                  <a:srgbClr val="FF0000"/>
                </a:solidFill>
                <a:latin typeface="+mn-lt"/>
              </a:rPr>
              <a:t> </a:t>
            </a:r>
            <a:r>
              <a:rPr lang="en-US" dirty="0">
                <a:latin typeface="+mn-lt"/>
              </a:rPr>
              <a:t>according to </a:t>
            </a:r>
            <a:r>
              <a:rPr lang="en-US" b="1" dirty="0">
                <a:solidFill>
                  <a:srgbClr val="0000FF"/>
                </a:solidFill>
                <a:latin typeface="+mn-lt"/>
              </a:rPr>
              <a:t>WHO</a:t>
            </a:r>
            <a:r>
              <a:rPr lang="en-US" b="1" dirty="0">
                <a:latin typeface="+mn-lt"/>
              </a:rPr>
              <a:t>.</a:t>
            </a:r>
          </a:p>
        </p:txBody>
      </p:sp>
      <p:sp>
        <p:nvSpPr>
          <p:cNvPr id="9" name="Rectangle 8"/>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10" name="Rectangle 9"/>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1" name="Rectangle 10"/>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579438"/>
            <a:ext cx="9144000" cy="792162"/>
          </a:xfrm>
        </p:spPr>
        <p:txBody>
          <a:bodyPr/>
          <a:lstStyle/>
          <a:p>
            <a:r>
              <a:rPr lang="en-US" sz="3200" b="1" dirty="0">
                <a:solidFill>
                  <a:srgbClr val="C00000"/>
                </a:solidFill>
              </a:rPr>
              <a:t>Road traffic crashes, deaths &amp; Injuries in India (2015)</a:t>
            </a:r>
          </a:p>
        </p:txBody>
      </p:sp>
      <p:sp>
        <p:nvSpPr>
          <p:cNvPr id="11267" name="Content Placeholder 2"/>
          <p:cNvSpPr>
            <a:spLocks noGrp="1"/>
          </p:cNvSpPr>
          <p:nvPr>
            <p:ph idx="1"/>
          </p:nvPr>
        </p:nvSpPr>
        <p:spPr>
          <a:xfrm>
            <a:off x="304800" y="1447800"/>
            <a:ext cx="8610600" cy="4648200"/>
          </a:xfrm>
        </p:spPr>
        <p:txBody>
          <a:bodyPr/>
          <a:lstStyle/>
          <a:p>
            <a:r>
              <a:rPr lang="en-US" sz="2800" dirty="0"/>
              <a:t>Road traffic crashes (Accidents):</a:t>
            </a:r>
            <a:r>
              <a:rPr lang="en-US" sz="2400" dirty="0"/>
              <a:t>	</a:t>
            </a:r>
            <a:r>
              <a:rPr lang="en-US" sz="2400" b="1" dirty="0"/>
              <a:t>450,898</a:t>
            </a:r>
          </a:p>
          <a:p>
            <a:r>
              <a:rPr lang="en-US" sz="2800" dirty="0"/>
              <a:t>Road fatalities :</a:t>
            </a:r>
            <a:r>
              <a:rPr lang="en-US" sz="2400" dirty="0"/>
              <a:t>			</a:t>
            </a:r>
            <a:r>
              <a:rPr lang="en-US" sz="2800" b="1" dirty="0">
                <a:solidFill>
                  <a:srgbClr val="FF0000"/>
                </a:solidFill>
              </a:rPr>
              <a:t>148,707</a:t>
            </a:r>
            <a:r>
              <a:rPr lang="en-US" sz="2400" b="1" dirty="0">
                <a:solidFill>
                  <a:srgbClr val="FF0000"/>
                </a:solidFill>
              </a:rPr>
              <a:t> </a:t>
            </a:r>
            <a:r>
              <a:rPr lang="en-US" sz="2400" i="1" dirty="0"/>
              <a:t>(</a:t>
            </a:r>
            <a:r>
              <a:rPr lang="en-US" sz="2400" i="1" dirty="0">
                <a:solidFill>
                  <a:srgbClr val="FF0000"/>
                </a:solidFill>
              </a:rPr>
              <a:t>141,256</a:t>
            </a:r>
            <a:r>
              <a:rPr lang="en-US" sz="2400" i="1" dirty="0"/>
              <a:t> in 2014)</a:t>
            </a:r>
          </a:p>
          <a:p>
            <a:r>
              <a:rPr lang="en-US" sz="2800" dirty="0"/>
              <a:t>Road injuries :</a:t>
            </a:r>
            <a:r>
              <a:rPr lang="en-US" sz="2400" dirty="0"/>
              <a:t>			</a:t>
            </a:r>
            <a:r>
              <a:rPr lang="en-US" sz="2400" b="1" dirty="0"/>
              <a:t>477,731</a:t>
            </a:r>
          </a:p>
          <a:p>
            <a:endParaRPr lang="en-US" sz="2400" dirty="0"/>
          </a:p>
          <a:p>
            <a:r>
              <a:rPr lang="en-US" sz="2400" dirty="0"/>
              <a:t>Among death victims, </a:t>
            </a:r>
            <a:r>
              <a:rPr lang="en-US" sz="2400" b="1" dirty="0">
                <a:solidFill>
                  <a:srgbClr val="FF0000"/>
                </a:solidFill>
              </a:rPr>
              <a:t>127,807</a:t>
            </a:r>
            <a:r>
              <a:rPr lang="en-US" sz="2400" dirty="0">
                <a:solidFill>
                  <a:srgbClr val="FF0000"/>
                </a:solidFill>
              </a:rPr>
              <a:t> </a:t>
            </a:r>
            <a:r>
              <a:rPr lang="en-US" sz="2400" dirty="0"/>
              <a:t>were </a:t>
            </a:r>
            <a:r>
              <a:rPr lang="en-US" sz="2400" dirty="0">
                <a:solidFill>
                  <a:srgbClr val="FF0000"/>
                </a:solidFill>
              </a:rPr>
              <a:t>male </a:t>
            </a:r>
            <a:r>
              <a:rPr lang="en-US" sz="2400" dirty="0"/>
              <a:t>and</a:t>
            </a:r>
            <a:r>
              <a:rPr lang="en-US" sz="2400" dirty="0">
                <a:solidFill>
                  <a:srgbClr val="FF0000"/>
                </a:solidFill>
              </a:rPr>
              <a:t> </a:t>
            </a:r>
            <a:r>
              <a:rPr lang="en-US" sz="2400" b="1" dirty="0">
                <a:solidFill>
                  <a:srgbClr val="FF0000"/>
                </a:solidFill>
              </a:rPr>
              <a:t>20,886</a:t>
            </a:r>
            <a:r>
              <a:rPr lang="en-US" sz="2400" dirty="0">
                <a:solidFill>
                  <a:srgbClr val="FF0000"/>
                </a:solidFill>
              </a:rPr>
              <a:t> female.</a:t>
            </a:r>
          </a:p>
          <a:p>
            <a:endParaRPr lang="en-US" sz="2400" dirty="0">
              <a:solidFill>
                <a:srgbClr val="FF0000"/>
              </a:solidFill>
            </a:endParaRPr>
          </a:p>
          <a:p>
            <a:r>
              <a:rPr lang="en-US" sz="2400" dirty="0">
                <a:solidFill>
                  <a:srgbClr val="FF0000"/>
                </a:solidFill>
              </a:rPr>
              <a:t>Everyday </a:t>
            </a:r>
            <a:r>
              <a:rPr lang="en-US" sz="2400" b="1" dirty="0">
                <a:solidFill>
                  <a:srgbClr val="FF0000"/>
                </a:solidFill>
              </a:rPr>
              <a:t>407</a:t>
            </a:r>
            <a:r>
              <a:rPr lang="en-US" sz="2400" dirty="0"/>
              <a:t> people </a:t>
            </a:r>
            <a:r>
              <a:rPr lang="en-US" sz="2400" dirty="0">
                <a:solidFill>
                  <a:srgbClr val="FF0000"/>
                </a:solidFill>
              </a:rPr>
              <a:t>die</a:t>
            </a:r>
            <a:r>
              <a:rPr lang="en-US" sz="2400" dirty="0"/>
              <a:t> on Indian roads and </a:t>
            </a:r>
            <a:r>
              <a:rPr lang="en-US" sz="2400" b="1" dirty="0">
                <a:solidFill>
                  <a:srgbClr val="FF0000"/>
                </a:solidFill>
              </a:rPr>
              <a:t>1321</a:t>
            </a:r>
            <a:r>
              <a:rPr lang="en-US" sz="2400" dirty="0"/>
              <a:t> are </a:t>
            </a:r>
            <a:r>
              <a:rPr lang="en-US" sz="2400" dirty="0">
                <a:solidFill>
                  <a:srgbClr val="FF0000"/>
                </a:solidFill>
              </a:rPr>
              <a:t>injured</a:t>
            </a:r>
            <a:r>
              <a:rPr lang="en-US" sz="2400" dirty="0"/>
              <a:t>.</a:t>
            </a:r>
          </a:p>
          <a:p>
            <a:endParaRPr lang="en-US" sz="2400" dirty="0"/>
          </a:p>
          <a:p>
            <a:r>
              <a:rPr lang="en-US" sz="2400" dirty="0"/>
              <a:t>National Highways witnessed </a:t>
            </a:r>
            <a:r>
              <a:rPr lang="en-US" sz="2400" b="1" dirty="0">
                <a:solidFill>
                  <a:srgbClr val="FF0000"/>
                </a:solidFill>
              </a:rPr>
              <a:t>49,651</a:t>
            </a:r>
            <a:r>
              <a:rPr lang="en-US" sz="2400" dirty="0">
                <a:solidFill>
                  <a:srgbClr val="FF0000"/>
                </a:solidFill>
              </a:rPr>
              <a:t> </a:t>
            </a:r>
            <a:r>
              <a:rPr lang="en-US" sz="2400" dirty="0"/>
              <a:t>deaths, State Highways </a:t>
            </a:r>
            <a:r>
              <a:rPr lang="en-US" sz="2400" b="1" dirty="0">
                <a:solidFill>
                  <a:srgbClr val="FF0000"/>
                </a:solidFill>
              </a:rPr>
              <a:t>41,219 </a:t>
            </a:r>
            <a:r>
              <a:rPr lang="en-US" sz="2400" dirty="0"/>
              <a:t>and Expressways </a:t>
            </a:r>
            <a:r>
              <a:rPr lang="en-US" sz="2400" b="1" dirty="0">
                <a:solidFill>
                  <a:srgbClr val="FF0000"/>
                </a:solidFill>
              </a:rPr>
              <a:t>1849</a:t>
            </a:r>
            <a:r>
              <a:rPr lang="en-US" sz="2400" dirty="0"/>
              <a:t>.</a:t>
            </a:r>
          </a:p>
        </p:txBody>
      </p:sp>
      <p:sp>
        <p:nvSpPr>
          <p:cNvPr id="5" name="Title 1"/>
          <p:cNvSpPr txBox="1">
            <a:spLocks/>
          </p:cNvSpPr>
          <p:nvPr/>
        </p:nvSpPr>
        <p:spPr bwMode="auto">
          <a:xfrm>
            <a:off x="685800" y="6172200"/>
            <a:ext cx="7924800" cy="563562"/>
          </a:xfrm>
          <a:prstGeom prst="rect">
            <a:avLst/>
          </a:prstGeom>
          <a:noFill/>
          <a:ln w="9525">
            <a:noFill/>
            <a:miter lim="800000"/>
            <a:headEnd/>
            <a:tailEnd/>
          </a:ln>
        </p:spPr>
        <p:txBody>
          <a:bodyPr anchor="ctr"/>
          <a:lstStyle/>
          <a:p>
            <a:pPr algn="ctr" eaLnBrk="0" hangingPunct="0">
              <a:defRPr/>
            </a:pPr>
            <a:r>
              <a:rPr lang="en-US" sz="2000" b="1" i="1" u="sng" dirty="0">
                <a:latin typeface="+mj-lt"/>
                <a:ea typeface="+mj-ea"/>
                <a:cs typeface="+mj-cs"/>
              </a:rPr>
              <a:t>Source</a:t>
            </a:r>
            <a:r>
              <a:rPr lang="en-US" sz="2000" i="1" dirty="0">
                <a:latin typeface="+mj-lt"/>
                <a:ea typeface="+mj-ea"/>
                <a:cs typeface="+mj-cs"/>
              </a:rPr>
              <a:t>: Annual Accidental Death &amp; Suicide Report (ADSR) 2015 published by National Crime Records Bureau (NCRB), Ministry of Home Affairs, GOI</a:t>
            </a:r>
          </a:p>
        </p:txBody>
      </p:sp>
      <p:sp>
        <p:nvSpPr>
          <p:cNvPr id="6" name="Rectangle 5"/>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7" name="Rectangle 6"/>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8" name="Rectangle 7"/>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427037"/>
            <a:ext cx="8839200" cy="715963"/>
          </a:xfrm>
        </p:spPr>
        <p:txBody>
          <a:bodyPr/>
          <a:lstStyle/>
          <a:p>
            <a:r>
              <a:rPr lang="en-US" sz="3200" b="1" dirty="0">
                <a:solidFill>
                  <a:srgbClr val="C00000"/>
                </a:solidFill>
              </a:rPr>
              <a:t>States </a:t>
            </a:r>
            <a:r>
              <a:rPr lang="en-US" sz="3200" dirty="0">
                <a:solidFill>
                  <a:srgbClr val="C00000"/>
                </a:solidFill>
              </a:rPr>
              <a:t>registering</a:t>
            </a:r>
            <a:r>
              <a:rPr lang="en-US" sz="3200" b="1" dirty="0">
                <a:solidFill>
                  <a:srgbClr val="C00000"/>
                </a:solidFill>
              </a:rPr>
              <a:t> highest road deaths &amp; Injuries</a:t>
            </a:r>
          </a:p>
        </p:txBody>
      </p:sp>
      <p:graphicFrame>
        <p:nvGraphicFramePr>
          <p:cNvPr id="5" name="Content Placeholder 4"/>
          <p:cNvGraphicFramePr>
            <a:graphicFrameLocks noGrp="1"/>
          </p:cNvGraphicFramePr>
          <p:nvPr>
            <p:ph idx="1"/>
          </p:nvPr>
        </p:nvGraphicFramePr>
        <p:xfrm>
          <a:off x="381000" y="1310640"/>
          <a:ext cx="8458199" cy="5242560"/>
        </p:xfrm>
        <a:graphic>
          <a:graphicData uri="http://schemas.openxmlformats.org/drawingml/2006/table">
            <a:tbl>
              <a:tblPr firstRow="1" bandRow="1">
                <a:tableStyleId>{85BE263C-DBD7-4A20-BB59-AAB30ACAA65A}</a:tableStyleId>
              </a:tblPr>
              <a:tblGrid>
                <a:gridCol w="2095150">
                  <a:extLst>
                    <a:ext uri="{9D8B030D-6E8A-4147-A177-3AD203B41FA5}">
                      <a16:colId xmlns:a16="http://schemas.microsoft.com/office/drawing/2014/main" val="20000"/>
                    </a:ext>
                  </a:extLst>
                </a:gridCol>
                <a:gridCol w="2095150">
                  <a:extLst>
                    <a:ext uri="{9D8B030D-6E8A-4147-A177-3AD203B41FA5}">
                      <a16:colId xmlns:a16="http://schemas.microsoft.com/office/drawing/2014/main" val="20001"/>
                    </a:ext>
                  </a:extLst>
                </a:gridCol>
                <a:gridCol w="2095150">
                  <a:extLst>
                    <a:ext uri="{9D8B030D-6E8A-4147-A177-3AD203B41FA5}">
                      <a16:colId xmlns:a16="http://schemas.microsoft.com/office/drawing/2014/main" val="20002"/>
                    </a:ext>
                  </a:extLst>
                </a:gridCol>
                <a:gridCol w="2172749">
                  <a:extLst>
                    <a:ext uri="{9D8B030D-6E8A-4147-A177-3AD203B41FA5}">
                      <a16:colId xmlns:a16="http://schemas.microsoft.com/office/drawing/2014/main" val="20003"/>
                    </a:ext>
                  </a:extLst>
                </a:gridCol>
              </a:tblGrid>
              <a:tr h="370840">
                <a:tc>
                  <a:txBody>
                    <a:bodyPr/>
                    <a:lstStyle/>
                    <a:p>
                      <a:r>
                        <a:rPr lang="en-US" sz="2000" dirty="0"/>
                        <a:t>STATE</a:t>
                      </a:r>
                    </a:p>
                  </a:txBody>
                  <a:tcPr/>
                </a:tc>
                <a:tc>
                  <a:txBody>
                    <a:bodyPr/>
                    <a:lstStyle/>
                    <a:p>
                      <a:r>
                        <a:rPr lang="en-US" sz="2000" dirty="0"/>
                        <a:t>ACCIDENTS</a:t>
                      </a:r>
                    </a:p>
                  </a:txBody>
                  <a:tcPr/>
                </a:tc>
                <a:tc>
                  <a:txBody>
                    <a:bodyPr/>
                    <a:lstStyle/>
                    <a:p>
                      <a:r>
                        <a:rPr lang="en-US" sz="2000" dirty="0"/>
                        <a:t>DEATHS</a:t>
                      </a:r>
                    </a:p>
                  </a:txBody>
                  <a:tcPr/>
                </a:tc>
                <a:tc>
                  <a:txBody>
                    <a:bodyPr/>
                    <a:lstStyle/>
                    <a:p>
                      <a:r>
                        <a:rPr lang="en-US" sz="2000" dirty="0"/>
                        <a:t>INJURED</a:t>
                      </a:r>
                    </a:p>
                  </a:txBody>
                  <a:tcPr/>
                </a:tc>
                <a:extLst>
                  <a:ext uri="{0D108BD9-81ED-4DB2-BD59-A6C34878D82A}">
                    <a16:rowId xmlns:a16="http://schemas.microsoft.com/office/drawing/2014/main" val="10000"/>
                  </a:ext>
                </a:extLst>
              </a:tr>
              <a:tr h="370840">
                <a:tc>
                  <a:txBody>
                    <a:bodyPr/>
                    <a:lstStyle/>
                    <a:p>
                      <a:pPr algn="l" fontAlgn="b"/>
                      <a:r>
                        <a:rPr lang="en-US" sz="2000" b="1" u="none" strike="noStrike" dirty="0">
                          <a:solidFill>
                            <a:schemeClr val="tx1"/>
                          </a:solidFill>
                        </a:rPr>
                        <a:t>Uttar Pradesh</a:t>
                      </a:r>
                      <a:endParaRPr lang="en-US" sz="2000" b="1" i="0" u="none" strike="noStrike" dirty="0">
                        <a:solidFill>
                          <a:schemeClr val="tx1"/>
                        </a:solidFill>
                        <a:latin typeface="Calibri"/>
                      </a:endParaRPr>
                    </a:p>
                  </a:txBody>
                  <a:tcPr marL="0" marR="0" marT="0" marB="0" anchor="b"/>
                </a:tc>
                <a:tc>
                  <a:txBody>
                    <a:bodyPr/>
                    <a:lstStyle/>
                    <a:p>
                      <a:pPr algn="r" fontAlgn="b"/>
                      <a:r>
                        <a:rPr lang="en-US" sz="2000" b="1" u="none" strike="noStrike" dirty="0">
                          <a:solidFill>
                            <a:schemeClr val="tx1"/>
                          </a:solidFill>
                        </a:rPr>
                        <a:t>28,095</a:t>
                      </a:r>
                      <a:endParaRPr lang="en-US" sz="2000" b="1" i="0" u="none" strike="noStrike" dirty="0">
                        <a:solidFill>
                          <a:schemeClr val="tx1"/>
                        </a:solidFill>
                        <a:latin typeface="Calibri"/>
                      </a:endParaRPr>
                    </a:p>
                  </a:txBody>
                  <a:tcPr marL="0" marR="0" marT="0" marB="0" anchor="b"/>
                </a:tc>
                <a:tc>
                  <a:txBody>
                    <a:bodyPr/>
                    <a:lstStyle/>
                    <a:p>
                      <a:pPr algn="r" fontAlgn="b"/>
                      <a:r>
                        <a:rPr lang="en-US" sz="2000" b="1" u="none" strike="noStrike" dirty="0">
                          <a:solidFill>
                            <a:srgbClr val="FF0000"/>
                          </a:solidFill>
                        </a:rPr>
                        <a:t>18,407</a:t>
                      </a:r>
                      <a:endParaRPr lang="en-US" sz="2000" b="1" i="0" u="none" strike="noStrike" dirty="0">
                        <a:solidFill>
                          <a:srgbClr val="FF0000"/>
                        </a:solidFill>
                        <a:latin typeface="Calibri"/>
                      </a:endParaRPr>
                    </a:p>
                  </a:txBody>
                  <a:tcPr marL="0" marR="0" marT="0" marB="0" anchor="b"/>
                </a:tc>
                <a:tc>
                  <a:txBody>
                    <a:bodyPr/>
                    <a:lstStyle/>
                    <a:p>
                      <a:pPr algn="r" fontAlgn="b"/>
                      <a:r>
                        <a:rPr lang="en-US" sz="2000" b="1" u="none" strike="noStrike" dirty="0">
                          <a:solidFill>
                            <a:schemeClr val="tx1"/>
                          </a:solidFill>
                        </a:rPr>
                        <a:t>17,384</a:t>
                      </a:r>
                      <a:endParaRPr lang="en-US" sz="2000" b="1" i="0" u="none" strike="noStrike" dirty="0">
                        <a:solidFill>
                          <a:schemeClr val="tx1"/>
                        </a:solidFill>
                        <a:latin typeface="Calibri"/>
                      </a:endParaRPr>
                    </a:p>
                  </a:txBody>
                  <a:tcPr marL="0" marR="0" marT="0" marB="0" anchor="b"/>
                </a:tc>
                <a:extLst>
                  <a:ext uri="{0D108BD9-81ED-4DB2-BD59-A6C34878D82A}">
                    <a16:rowId xmlns:a16="http://schemas.microsoft.com/office/drawing/2014/main" val="10001"/>
                  </a:ext>
                </a:extLst>
              </a:tr>
              <a:tr h="370840">
                <a:tc>
                  <a:txBody>
                    <a:bodyPr/>
                    <a:lstStyle/>
                    <a:p>
                      <a:pPr algn="l" fontAlgn="b"/>
                      <a:r>
                        <a:rPr lang="en-US" sz="2000" b="0" u="none" strike="noStrike" dirty="0">
                          <a:solidFill>
                            <a:schemeClr val="tx1"/>
                          </a:solidFill>
                        </a:rPr>
                        <a:t>Tamil Nadu</a:t>
                      </a:r>
                      <a:endParaRPr lang="en-US" sz="2000" b="0" i="0" u="none" strike="noStrike" dirty="0">
                        <a:solidFill>
                          <a:schemeClr val="tx1"/>
                        </a:solidFill>
                        <a:latin typeface="Calibri"/>
                      </a:endParaRPr>
                    </a:p>
                  </a:txBody>
                  <a:tcPr marL="0" marR="0" marT="0" marB="0" anchor="b"/>
                </a:tc>
                <a:tc>
                  <a:txBody>
                    <a:bodyPr/>
                    <a:lstStyle/>
                    <a:p>
                      <a:pPr algn="r" fontAlgn="b"/>
                      <a:r>
                        <a:rPr lang="en-US" sz="2000" b="0" u="none" strike="noStrike" dirty="0">
                          <a:solidFill>
                            <a:schemeClr val="tx1"/>
                          </a:solidFill>
                        </a:rPr>
                        <a:t>69,059</a:t>
                      </a:r>
                      <a:endParaRPr lang="en-US" sz="2000" b="0" i="0" u="none" strike="noStrike" dirty="0">
                        <a:solidFill>
                          <a:schemeClr val="tx1"/>
                        </a:solidFill>
                        <a:latin typeface="Calibri"/>
                      </a:endParaRPr>
                    </a:p>
                  </a:txBody>
                  <a:tcPr marL="0" marR="0" marT="0" marB="0" anchor="b"/>
                </a:tc>
                <a:tc>
                  <a:txBody>
                    <a:bodyPr/>
                    <a:lstStyle/>
                    <a:p>
                      <a:pPr algn="r" fontAlgn="b"/>
                      <a:r>
                        <a:rPr lang="en-US" sz="2000" b="0" u="none" strike="noStrike" dirty="0">
                          <a:solidFill>
                            <a:srgbClr val="FF0000"/>
                          </a:solidFill>
                        </a:rPr>
                        <a:t>15,642</a:t>
                      </a:r>
                      <a:endParaRPr lang="en-US" sz="2000" b="0" i="0" u="none" strike="noStrike" dirty="0">
                        <a:solidFill>
                          <a:srgbClr val="FF0000"/>
                        </a:solidFill>
                        <a:latin typeface="Calibri"/>
                      </a:endParaRPr>
                    </a:p>
                  </a:txBody>
                  <a:tcPr marL="0" marR="0" marT="0" marB="0" anchor="b"/>
                </a:tc>
                <a:tc>
                  <a:txBody>
                    <a:bodyPr/>
                    <a:lstStyle/>
                    <a:p>
                      <a:pPr algn="r" fontAlgn="b"/>
                      <a:r>
                        <a:rPr lang="en-US" sz="2000" b="0" u="none" strike="noStrike" dirty="0">
                          <a:solidFill>
                            <a:schemeClr val="tx1"/>
                          </a:solidFill>
                        </a:rPr>
                        <a:t>79,746</a:t>
                      </a:r>
                      <a:endParaRPr lang="en-US" sz="2000" b="0" i="0" u="none" strike="noStrike" dirty="0">
                        <a:solidFill>
                          <a:schemeClr val="tx1"/>
                        </a:solidFill>
                        <a:latin typeface="Calibri"/>
                      </a:endParaRPr>
                    </a:p>
                  </a:txBody>
                  <a:tcPr marL="0" marR="0" marT="0" marB="0" anchor="b"/>
                </a:tc>
                <a:extLst>
                  <a:ext uri="{0D108BD9-81ED-4DB2-BD59-A6C34878D82A}">
                    <a16:rowId xmlns:a16="http://schemas.microsoft.com/office/drawing/2014/main" val="10002"/>
                  </a:ext>
                </a:extLst>
              </a:tr>
              <a:tr h="370840">
                <a:tc>
                  <a:txBody>
                    <a:bodyPr/>
                    <a:lstStyle/>
                    <a:p>
                      <a:pPr algn="l" fontAlgn="b"/>
                      <a:r>
                        <a:rPr lang="en-US" sz="2000" b="0" u="none" strike="noStrike" dirty="0">
                          <a:solidFill>
                            <a:schemeClr val="tx1"/>
                          </a:solidFill>
                        </a:rPr>
                        <a:t>Maharashtra</a:t>
                      </a:r>
                      <a:endParaRPr lang="en-US" sz="2000" b="0" i="0" u="none" strike="noStrike" dirty="0">
                        <a:solidFill>
                          <a:schemeClr val="tx1"/>
                        </a:solidFill>
                        <a:latin typeface="Calibri"/>
                      </a:endParaRPr>
                    </a:p>
                  </a:txBody>
                  <a:tcPr marL="0" marR="0" marT="0" marB="0" anchor="b"/>
                </a:tc>
                <a:tc>
                  <a:txBody>
                    <a:bodyPr/>
                    <a:lstStyle/>
                    <a:p>
                      <a:pPr algn="r" fontAlgn="b"/>
                      <a:r>
                        <a:rPr lang="en-US" sz="2000" b="0" u="none" strike="noStrike" dirty="0">
                          <a:solidFill>
                            <a:schemeClr val="tx1"/>
                          </a:solidFill>
                        </a:rPr>
                        <a:t>42,250</a:t>
                      </a:r>
                      <a:endParaRPr lang="en-US" sz="2000" b="0" i="0" u="none" strike="noStrike" dirty="0">
                        <a:solidFill>
                          <a:schemeClr val="tx1"/>
                        </a:solidFill>
                        <a:latin typeface="Calibri"/>
                      </a:endParaRPr>
                    </a:p>
                  </a:txBody>
                  <a:tcPr marL="0" marR="0" marT="0" marB="0" anchor="b"/>
                </a:tc>
                <a:tc>
                  <a:txBody>
                    <a:bodyPr/>
                    <a:lstStyle/>
                    <a:p>
                      <a:pPr algn="r" fontAlgn="b"/>
                      <a:r>
                        <a:rPr lang="en-US" sz="2000" b="0" u="none" strike="noStrike" dirty="0">
                          <a:solidFill>
                            <a:srgbClr val="FF0000"/>
                          </a:solidFill>
                        </a:rPr>
                        <a:t>13,685</a:t>
                      </a:r>
                      <a:endParaRPr lang="en-US" sz="2000" b="0" i="0" u="none" strike="noStrike" dirty="0">
                        <a:solidFill>
                          <a:srgbClr val="FF0000"/>
                        </a:solidFill>
                        <a:latin typeface="Calibri"/>
                      </a:endParaRPr>
                    </a:p>
                  </a:txBody>
                  <a:tcPr marL="0" marR="0" marT="0" marB="0" anchor="b"/>
                </a:tc>
                <a:tc>
                  <a:txBody>
                    <a:bodyPr/>
                    <a:lstStyle/>
                    <a:p>
                      <a:pPr algn="r" fontAlgn="b"/>
                      <a:r>
                        <a:rPr lang="en-US" sz="2000" b="0" u="none" strike="noStrike" dirty="0">
                          <a:solidFill>
                            <a:schemeClr val="tx1"/>
                          </a:solidFill>
                        </a:rPr>
                        <a:t>39,301</a:t>
                      </a:r>
                      <a:endParaRPr lang="en-US" sz="2000" b="0" i="0" u="none" strike="noStrike" dirty="0">
                        <a:solidFill>
                          <a:schemeClr val="tx1"/>
                        </a:solidFill>
                        <a:latin typeface="Calibri"/>
                      </a:endParaRPr>
                    </a:p>
                  </a:txBody>
                  <a:tcPr marL="0" marR="0" marT="0" marB="0" anchor="b"/>
                </a:tc>
                <a:extLst>
                  <a:ext uri="{0D108BD9-81ED-4DB2-BD59-A6C34878D82A}">
                    <a16:rowId xmlns:a16="http://schemas.microsoft.com/office/drawing/2014/main" val="10003"/>
                  </a:ext>
                </a:extLst>
              </a:tr>
              <a:tr h="370840">
                <a:tc>
                  <a:txBody>
                    <a:bodyPr/>
                    <a:lstStyle/>
                    <a:p>
                      <a:pPr algn="l" fontAlgn="b"/>
                      <a:r>
                        <a:rPr lang="en-US" sz="2000" u="none" strike="noStrike" dirty="0">
                          <a:solidFill>
                            <a:schemeClr val="tx1"/>
                          </a:solidFill>
                        </a:rPr>
                        <a:t>Karnataka</a:t>
                      </a:r>
                      <a:endParaRPr lang="en-US" sz="2000" b="0" i="0" u="none" strike="noStrike" dirty="0">
                        <a:solidFill>
                          <a:schemeClr val="tx1"/>
                        </a:solidFill>
                        <a:latin typeface="Calibri"/>
                      </a:endParaRPr>
                    </a:p>
                  </a:txBody>
                  <a:tcPr marL="0" marR="0" marT="0" marB="0" anchor="b"/>
                </a:tc>
                <a:tc>
                  <a:txBody>
                    <a:bodyPr/>
                    <a:lstStyle/>
                    <a:p>
                      <a:pPr algn="r" fontAlgn="b"/>
                      <a:r>
                        <a:rPr lang="en-US" sz="2000" u="none" strike="noStrike" dirty="0">
                          <a:solidFill>
                            <a:schemeClr val="tx1"/>
                          </a:solidFill>
                        </a:rPr>
                        <a:t>44,011</a:t>
                      </a:r>
                      <a:endParaRPr lang="en-US" sz="2000" b="0" i="0" u="none" strike="noStrike" dirty="0">
                        <a:solidFill>
                          <a:schemeClr val="tx1"/>
                        </a:solidFill>
                        <a:latin typeface="Calibri"/>
                      </a:endParaRPr>
                    </a:p>
                  </a:txBody>
                  <a:tcPr marL="0" marR="0" marT="0" marB="0" anchor="b"/>
                </a:tc>
                <a:tc>
                  <a:txBody>
                    <a:bodyPr/>
                    <a:lstStyle/>
                    <a:p>
                      <a:pPr algn="r" fontAlgn="b"/>
                      <a:r>
                        <a:rPr lang="en-US" sz="2000" u="none" strike="noStrike" dirty="0">
                          <a:solidFill>
                            <a:srgbClr val="FF0000"/>
                          </a:solidFill>
                        </a:rPr>
                        <a:t>10,856</a:t>
                      </a:r>
                      <a:endParaRPr lang="en-US" sz="2000" b="0" i="0" u="none" strike="noStrike" dirty="0">
                        <a:solidFill>
                          <a:srgbClr val="FF0000"/>
                        </a:solidFill>
                        <a:latin typeface="Calibri"/>
                      </a:endParaRPr>
                    </a:p>
                  </a:txBody>
                  <a:tcPr marL="0" marR="0" marT="0" marB="0" anchor="b"/>
                </a:tc>
                <a:tc>
                  <a:txBody>
                    <a:bodyPr/>
                    <a:lstStyle/>
                    <a:p>
                      <a:pPr algn="r" fontAlgn="b"/>
                      <a:r>
                        <a:rPr lang="en-US" sz="2000" u="none" strike="noStrike" dirty="0">
                          <a:solidFill>
                            <a:schemeClr val="tx1"/>
                          </a:solidFill>
                        </a:rPr>
                        <a:t>56,971</a:t>
                      </a:r>
                      <a:endParaRPr lang="en-US" sz="2000" b="0" i="0" u="none" strike="noStrike" dirty="0">
                        <a:solidFill>
                          <a:schemeClr val="tx1"/>
                        </a:solidFill>
                        <a:latin typeface="Calibri"/>
                      </a:endParaRPr>
                    </a:p>
                  </a:txBody>
                  <a:tcPr marL="0" marR="0" marT="0" marB="0" anchor="b"/>
                </a:tc>
                <a:extLst>
                  <a:ext uri="{0D108BD9-81ED-4DB2-BD59-A6C34878D82A}">
                    <a16:rowId xmlns:a16="http://schemas.microsoft.com/office/drawing/2014/main" val="10004"/>
                  </a:ext>
                </a:extLst>
              </a:tr>
              <a:tr h="370840">
                <a:tc>
                  <a:txBody>
                    <a:bodyPr/>
                    <a:lstStyle/>
                    <a:p>
                      <a:pPr algn="l" fontAlgn="b"/>
                      <a:r>
                        <a:rPr lang="en-US" sz="2000" u="none" strike="noStrike" dirty="0">
                          <a:solidFill>
                            <a:schemeClr val="tx1"/>
                          </a:solidFill>
                        </a:rPr>
                        <a:t>Rajasthan</a:t>
                      </a:r>
                      <a:endParaRPr lang="en-US" sz="2000" b="0" i="0" u="none" strike="noStrike" dirty="0">
                        <a:solidFill>
                          <a:schemeClr val="tx1"/>
                        </a:solidFill>
                        <a:latin typeface="Calibri"/>
                      </a:endParaRPr>
                    </a:p>
                  </a:txBody>
                  <a:tcPr marL="0" marR="0" marT="0" marB="0" anchor="b"/>
                </a:tc>
                <a:tc>
                  <a:txBody>
                    <a:bodyPr/>
                    <a:lstStyle/>
                    <a:p>
                      <a:pPr algn="r" fontAlgn="b"/>
                      <a:r>
                        <a:rPr lang="en-US" sz="2000" u="none" strike="noStrike" dirty="0">
                          <a:solidFill>
                            <a:schemeClr val="tx1"/>
                          </a:solidFill>
                        </a:rPr>
                        <a:t>24,072</a:t>
                      </a:r>
                      <a:endParaRPr lang="en-US" sz="2000" b="0" i="0" u="none" strike="noStrike" dirty="0">
                        <a:solidFill>
                          <a:schemeClr val="tx1"/>
                        </a:solidFill>
                        <a:latin typeface="Calibri"/>
                      </a:endParaRPr>
                    </a:p>
                  </a:txBody>
                  <a:tcPr marL="0" marR="0" marT="0" marB="0" anchor="b"/>
                </a:tc>
                <a:tc>
                  <a:txBody>
                    <a:bodyPr/>
                    <a:lstStyle/>
                    <a:p>
                      <a:pPr algn="r" fontAlgn="b"/>
                      <a:r>
                        <a:rPr lang="en-US" sz="2000" u="none" strike="noStrike" dirty="0">
                          <a:solidFill>
                            <a:srgbClr val="FF0000"/>
                          </a:solidFill>
                        </a:rPr>
                        <a:t>10,510</a:t>
                      </a:r>
                      <a:endParaRPr lang="en-US" sz="2000" b="0" i="0" u="none" strike="noStrike" dirty="0">
                        <a:solidFill>
                          <a:srgbClr val="FF0000"/>
                        </a:solidFill>
                        <a:latin typeface="Calibri"/>
                      </a:endParaRPr>
                    </a:p>
                  </a:txBody>
                  <a:tcPr marL="0" marR="0" marT="0" marB="0" anchor="b"/>
                </a:tc>
                <a:tc>
                  <a:txBody>
                    <a:bodyPr/>
                    <a:lstStyle/>
                    <a:p>
                      <a:pPr algn="r" fontAlgn="b"/>
                      <a:r>
                        <a:rPr lang="en-US" sz="2000" u="none" strike="noStrike" dirty="0">
                          <a:solidFill>
                            <a:schemeClr val="tx1"/>
                          </a:solidFill>
                        </a:rPr>
                        <a:t>26,153</a:t>
                      </a:r>
                      <a:endParaRPr lang="en-US" sz="2000" b="0" i="0" u="none" strike="noStrike" dirty="0">
                        <a:solidFill>
                          <a:schemeClr val="tx1"/>
                        </a:solidFill>
                        <a:latin typeface="Calibri"/>
                      </a:endParaRPr>
                    </a:p>
                  </a:txBody>
                  <a:tcPr marL="0" marR="0" marT="0" marB="0" anchor="b"/>
                </a:tc>
                <a:extLst>
                  <a:ext uri="{0D108BD9-81ED-4DB2-BD59-A6C34878D82A}">
                    <a16:rowId xmlns:a16="http://schemas.microsoft.com/office/drawing/2014/main" val="10005"/>
                  </a:ext>
                </a:extLst>
              </a:tr>
              <a:tr h="370840">
                <a:tc>
                  <a:txBody>
                    <a:bodyPr/>
                    <a:lstStyle/>
                    <a:p>
                      <a:pPr algn="l" fontAlgn="b"/>
                      <a:r>
                        <a:rPr lang="en-US" sz="2000" u="none" strike="noStrike" dirty="0"/>
                        <a:t>Madhya Pradesh</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40,859</a:t>
                      </a:r>
                    </a:p>
                  </a:txBody>
                  <a:tcPr marL="0" marR="0" marT="0" marB="0" anchor="b"/>
                </a:tc>
                <a:tc>
                  <a:txBody>
                    <a:bodyPr/>
                    <a:lstStyle/>
                    <a:p>
                      <a:pPr algn="r" fontAlgn="b"/>
                      <a:r>
                        <a:rPr lang="en-US" sz="2000" u="none" strike="noStrike" dirty="0">
                          <a:solidFill>
                            <a:schemeClr val="tx1"/>
                          </a:solidFill>
                        </a:rPr>
                        <a:t>9,758</a:t>
                      </a:r>
                      <a:endParaRPr lang="en-US" sz="2000" b="0" i="0" u="none" strike="noStrike" dirty="0">
                        <a:solidFill>
                          <a:schemeClr val="tx1"/>
                        </a:solidFill>
                        <a:latin typeface="Calibri"/>
                      </a:endParaRPr>
                    </a:p>
                  </a:txBody>
                  <a:tcPr marL="0" marR="0" marT="0" marB="0" anchor="b"/>
                </a:tc>
                <a:tc>
                  <a:txBody>
                    <a:bodyPr/>
                    <a:lstStyle/>
                    <a:p>
                      <a:pPr algn="r" fontAlgn="b"/>
                      <a:r>
                        <a:rPr lang="en-US" sz="2000" u="none" strike="noStrike" dirty="0"/>
                        <a:t>40,878</a:t>
                      </a:r>
                      <a:endParaRPr lang="en-US" sz="20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06"/>
                  </a:ext>
                </a:extLst>
              </a:tr>
              <a:tr h="370840">
                <a:tc>
                  <a:txBody>
                    <a:bodyPr/>
                    <a:lstStyle/>
                    <a:p>
                      <a:pPr algn="l" fontAlgn="b"/>
                      <a:r>
                        <a:rPr lang="en-US" sz="2000" u="none" strike="noStrike" dirty="0"/>
                        <a:t>Andhra Pradesh</a:t>
                      </a:r>
                      <a:endParaRPr lang="en-US" sz="2000" b="0" i="0" u="none" strike="noStrike" dirty="0">
                        <a:solidFill>
                          <a:srgbClr val="000000"/>
                        </a:solidFill>
                        <a:latin typeface="Calibri"/>
                      </a:endParaRPr>
                    </a:p>
                  </a:txBody>
                  <a:tcPr marL="0" marR="0" marT="0" marB="0" anchor="b"/>
                </a:tc>
                <a:tc>
                  <a:txBody>
                    <a:bodyPr/>
                    <a:lstStyle/>
                    <a:p>
                      <a:pPr algn="r" fontAlgn="b"/>
                      <a:r>
                        <a:rPr lang="en-US" sz="2000" u="none" strike="noStrike" dirty="0"/>
                        <a:t>22,839</a:t>
                      </a:r>
                      <a:endParaRPr lang="en-US" sz="2000" b="0" i="0" u="none" strike="noStrike" dirty="0">
                        <a:solidFill>
                          <a:srgbClr val="000000"/>
                        </a:solidFill>
                        <a:latin typeface="Calibri"/>
                      </a:endParaRPr>
                    </a:p>
                  </a:txBody>
                  <a:tcPr marL="0" marR="0" marT="0" marB="0" anchor="b"/>
                </a:tc>
                <a:tc>
                  <a:txBody>
                    <a:bodyPr/>
                    <a:lstStyle/>
                    <a:p>
                      <a:pPr algn="r" fontAlgn="b"/>
                      <a:r>
                        <a:rPr lang="en-US" sz="2000" u="none" strike="noStrike" dirty="0">
                          <a:solidFill>
                            <a:schemeClr val="tx1"/>
                          </a:solidFill>
                        </a:rPr>
                        <a:t>8,297</a:t>
                      </a:r>
                      <a:endParaRPr lang="en-US" sz="2000" b="0" i="0" u="none" strike="noStrike" dirty="0">
                        <a:solidFill>
                          <a:schemeClr val="tx1"/>
                        </a:solidFill>
                        <a:latin typeface="Calibri"/>
                      </a:endParaRPr>
                    </a:p>
                  </a:txBody>
                  <a:tcPr marL="0" marR="0" marT="0" marB="0" anchor="b"/>
                </a:tc>
                <a:tc>
                  <a:txBody>
                    <a:bodyPr/>
                    <a:lstStyle/>
                    <a:p>
                      <a:pPr algn="r" fontAlgn="b"/>
                      <a:r>
                        <a:rPr lang="en-US" sz="2000" u="none" strike="noStrike" dirty="0"/>
                        <a:t>29,439</a:t>
                      </a:r>
                      <a:endParaRPr lang="en-US" sz="20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07"/>
                  </a:ext>
                </a:extLst>
              </a:tr>
              <a:tr h="370840">
                <a:tc>
                  <a:txBody>
                    <a:bodyPr/>
                    <a:lstStyle/>
                    <a:p>
                      <a:pPr algn="l" fontAlgn="b"/>
                      <a:r>
                        <a:rPr lang="en-US" sz="2000" u="none" strike="noStrike" dirty="0"/>
                        <a:t>Gujarat</a:t>
                      </a:r>
                      <a:endParaRPr lang="en-US" sz="2000" b="0" i="0" u="none" strike="noStrike" dirty="0">
                        <a:solidFill>
                          <a:srgbClr val="000000"/>
                        </a:solidFill>
                        <a:latin typeface="Calibri"/>
                      </a:endParaRPr>
                    </a:p>
                  </a:txBody>
                  <a:tcPr marL="0" marR="0" marT="0" marB="0" anchor="b"/>
                </a:tc>
                <a:tc>
                  <a:txBody>
                    <a:bodyPr/>
                    <a:lstStyle/>
                    <a:p>
                      <a:pPr algn="r" fontAlgn="b"/>
                      <a:r>
                        <a:rPr lang="en-US" sz="2000" u="none" strike="noStrike" dirty="0"/>
                        <a:t>23,362</a:t>
                      </a:r>
                      <a:endParaRPr lang="en-US" sz="2000" b="0" i="0" u="none" strike="noStrike" dirty="0">
                        <a:solidFill>
                          <a:srgbClr val="000000"/>
                        </a:solidFill>
                        <a:latin typeface="Calibri"/>
                      </a:endParaRPr>
                    </a:p>
                  </a:txBody>
                  <a:tcPr marL="0" marR="0" marT="0" marB="0" anchor="b"/>
                </a:tc>
                <a:tc>
                  <a:txBody>
                    <a:bodyPr/>
                    <a:lstStyle/>
                    <a:p>
                      <a:pPr algn="r" fontAlgn="b"/>
                      <a:r>
                        <a:rPr lang="en-US" sz="2000" b="1" u="none" strike="noStrike" dirty="0">
                          <a:solidFill>
                            <a:srgbClr val="FF0000"/>
                          </a:solidFill>
                        </a:rPr>
                        <a:t>8,245</a:t>
                      </a:r>
                      <a:endParaRPr lang="en-US" sz="2000" b="1" i="0" u="none" strike="noStrike" dirty="0">
                        <a:solidFill>
                          <a:srgbClr val="FF0000"/>
                        </a:solidFill>
                        <a:latin typeface="Calibri"/>
                      </a:endParaRPr>
                    </a:p>
                  </a:txBody>
                  <a:tcPr marL="0" marR="0" marT="0" marB="0" anchor="b"/>
                </a:tc>
                <a:tc>
                  <a:txBody>
                    <a:bodyPr/>
                    <a:lstStyle/>
                    <a:p>
                      <a:pPr algn="r" fontAlgn="b"/>
                      <a:r>
                        <a:rPr lang="en-US" sz="2000" u="none" strike="noStrike" dirty="0"/>
                        <a:t>21,505</a:t>
                      </a:r>
                      <a:endParaRPr lang="en-US" sz="20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08"/>
                  </a:ext>
                </a:extLst>
              </a:tr>
              <a:tr h="370840">
                <a:tc>
                  <a:txBody>
                    <a:bodyPr/>
                    <a:lstStyle/>
                    <a:p>
                      <a:pPr algn="l" fontAlgn="b"/>
                      <a:r>
                        <a:rPr lang="en-US" sz="2000" u="none" strike="noStrike" dirty="0" err="1"/>
                        <a:t>Telangana</a:t>
                      </a:r>
                      <a:endParaRPr lang="en-US" sz="2000" b="0" i="0" u="none" strike="noStrike" dirty="0">
                        <a:solidFill>
                          <a:srgbClr val="000000"/>
                        </a:solidFill>
                        <a:latin typeface="Calibri"/>
                      </a:endParaRPr>
                    </a:p>
                  </a:txBody>
                  <a:tcPr marL="0" marR="0" marT="0" marB="0" anchor="b"/>
                </a:tc>
                <a:tc>
                  <a:txBody>
                    <a:bodyPr/>
                    <a:lstStyle/>
                    <a:p>
                      <a:pPr algn="r" fontAlgn="b"/>
                      <a:r>
                        <a:rPr lang="en-US" sz="2000" u="none" strike="noStrike" dirty="0"/>
                        <a:t>21,252</a:t>
                      </a:r>
                      <a:endParaRPr lang="en-US" sz="2000" b="0" i="0" u="none" strike="noStrike" dirty="0">
                        <a:solidFill>
                          <a:srgbClr val="000000"/>
                        </a:solidFill>
                        <a:latin typeface="Calibri"/>
                      </a:endParaRPr>
                    </a:p>
                  </a:txBody>
                  <a:tcPr marL="0" marR="0" marT="0" marB="0" anchor="b"/>
                </a:tc>
                <a:tc>
                  <a:txBody>
                    <a:bodyPr/>
                    <a:lstStyle/>
                    <a:p>
                      <a:pPr algn="r" fontAlgn="b"/>
                      <a:r>
                        <a:rPr lang="en-US" sz="2000" u="none" strike="noStrike" dirty="0"/>
                        <a:t>7,110</a:t>
                      </a:r>
                      <a:endParaRPr lang="en-US" sz="2000" b="0" i="0" u="none" strike="noStrike" dirty="0">
                        <a:solidFill>
                          <a:srgbClr val="FF0000"/>
                        </a:solidFill>
                        <a:latin typeface="Calibri"/>
                      </a:endParaRPr>
                    </a:p>
                  </a:txBody>
                  <a:tcPr marL="0" marR="0" marT="0" marB="0" anchor="b"/>
                </a:tc>
                <a:tc>
                  <a:txBody>
                    <a:bodyPr/>
                    <a:lstStyle/>
                    <a:p>
                      <a:pPr algn="r" fontAlgn="b"/>
                      <a:r>
                        <a:rPr lang="en-US" sz="2000" u="none" strike="noStrike" dirty="0"/>
                        <a:t>22,948</a:t>
                      </a:r>
                      <a:endParaRPr lang="en-US" sz="20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09"/>
                  </a:ext>
                </a:extLst>
              </a:tr>
              <a:tr h="370840">
                <a:tc>
                  <a:txBody>
                    <a:bodyPr/>
                    <a:lstStyle/>
                    <a:p>
                      <a:pPr algn="l" fontAlgn="b"/>
                      <a:r>
                        <a:rPr lang="en-US" sz="2000" b="0" i="0" u="none" strike="noStrike" dirty="0">
                          <a:solidFill>
                            <a:srgbClr val="000000"/>
                          </a:solidFill>
                          <a:latin typeface="Calibri"/>
                        </a:rPr>
                        <a:t>West</a:t>
                      </a:r>
                      <a:r>
                        <a:rPr lang="en-US" sz="2000" b="0" i="0" u="none" strike="noStrike" baseline="0" dirty="0">
                          <a:solidFill>
                            <a:srgbClr val="000000"/>
                          </a:solidFill>
                          <a:latin typeface="Calibri"/>
                        </a:rPr>
                        <a:t> Bengal</a:t>
                      </a:r>
                      <a:endParaRPr lang="en-US" sz="2000" b="0" i="0" u="none" strike="noStrike" dirty="0">
                        <a:solidFill>
                          <a:srgbClr val="000000"/>
                        </a:solidFill>
                        <a:latin typeface="Calibri"/>
                      </a:endParaRPr>
                    </a:p>
                  </a:txBody>
                  <a:tcPr marL="0" marR="0" marT="0" marB="0" anchor="b"/>
                </a:tc>
                <a:tc>
                  <a:txBody>
                    <a:bodyPr/>
                    <a:lstStyle/>
                    <a:p>
                      <a:pPr algn="r" fontAlgn="b"/>
                      <a:r>
                        <a:rPr lang="en-US" sz="2000" b="0" i="0" u="none" strike="noStrike" dirty="0">
                          <a:solidFill>
                            <a:srgbClr val="000000"/>
                          </a:solidFill>
                          <a:latin typeface="Calibri"/>
                        </a:rPr>
                        <a:t>17,706</a:t>
                      </a:r>
                    </a:p>
                  </a:txBody>
                  <a:tcPr marL="0" marR="0" marT="0" marB="0" anchor="b"/>
                </a:tc>
                <a:tc>
                  <a:txBody>
                    <a:bodyPr/>
                    <a:lstStyle/>
                    <a:p>
                      <a:pPr algn="r" fontAlgn="b"/>
                      <a:r>
                        <a:rPr lang="en-US" sz="2000" b="0" i="0" u="none" strike="noStrike" dirty="0">
                          <a:solidFill>
                            <a:srgbClr val="FF0000"/>
                          </a:solidFill>
                          <a:latin typeface="Calibri"/>
                        </a:rPr>
                        <a:t>6,705</a:t>
                      </a:r>
                    </a:p>
                  </a:txBody>
                  <a:tcPr marL="0" marR="0" marT="0" marB="0" anchor="b"/>
                </a:tc>
                <a:tc>
                  <a:txBody>
                    <a:bodyPr/>
                    <a:lstStyle/>
                    <a:p>
                      <a:pPr algn="r" fontAlgn="b"/>
                      <a:r>
                        <a:rPr lang="en-US" sz="2000" b="0" i="0" u="none" strike="noStrike" dirty="0">
                          <a:solidFill>
                            <a:srgbClr val="000000"/>
                          </a:solidFill>
                          <a:latin typeface="Calibri"/>
                        </a:rPr>
                        <a:t>15,404</a:t>
                      </a:r>
                    </a:p>
                  </a:txBody>
                  <a:tcPr marL="0" marR="0" marT="0" marB="0" anchor="b"/>
                </a:tc>
                <a:extLst>
                  <a:ext uri="{0D108BD9-81ED-4DB2-BD59-A6C34878D82A}">
                    <a16:rowId xmlns:a16="http://schemas.microsoft.com/office/drawing/2014/main" val="10010"/>
                  </a:ext>
                </a:extLst>
              </a:tr>
              <a:tr h="162560">
                <a:tc>
                  <a:txBody>
                    <a:bodyPr/>
                    <a:lstStyle/>
                    <a:p>
                      <a:pPr algn="l" fontAlgn="b"/>
                      <a:r>
                        <a:rPr lang="en-US" sz="1400" u="none" strike="noStrike" dirty="0"/>
                        <a:t>Bihar</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9,567</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5,500</a:t>
                      </a:r>
                      <a:endParaRPr lang="en-US" sz="1400" b="0" i="0" u="none" strike="noStrike" dirty="0">
                        <a:solidFill>
                          <a:srgbClr val="FF0000"/>
                        </a:solidFill>
                        <a:latin typeface="Calibri"/>
                      </a:endParaRPr>
                    </a:p>
                  </a:txBody>
                  <a:tcPr marL="0" marR="0" marT="0" marB="0" anchor="b"/>
                </a:tc>
                <a:tc>
                  <a:txBody>
                    <a:bodyPr/>
                    <a:lstStyle/>
                    <a:p>
                      <a:pPr algn="r" fontAlgn="b"/>
                      <a:r>
                        <a:rPr lang="en-US" sz="1400" u="none" strike="noStrike" dirty="0"/>
                        <a:t>6,325</a:t>
                      </a:r>
                      <a:endParaRPr lang="en-US" sz="14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11"/>
                  </a:ext>
                </a:extLst>
              </a:tr>
              <a:tr h="254000">
                <a:tc>
                  <a:txBody>
                    <a:bodyPr/>
                    <a:lstStyle/>
                    <a:p>
                      <a:pPr algn="l" fontAlgn="b"/>
                      <a:r>
                        <a:rPr lang="en-US" sz="1400" u="none" strike="noStrike" dirty="0"/>
                        <a:t>Haryana</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11,174</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5,045</a:t>
                      </a:r>
                      <a:endParaRPr lang="en-US" sz="1400" b="0" i="0" u="none" strike="noStrike" dirty="0">
                        <a:solidFill>
                          <a:srgbClr val="FF0000"/>
                        </a:solidFill>
                        <a:latin typeface="Calibri"/>
                      </a:endParaRPr>
                    </a:p>
                  </a:txBody>
                  <a:tcPr marL="0" marR="0" marT="0" marB="0" anchor="b"/>
                </a:tc>
                <a:tc>
                  <a:txBody>
                    <a:bodyPr/>
                    <a:lstStyle/>
                    <a:p>
                      <a:pPr algn="r" fontAlgn="b"/>
                      <a:r>
                        <a:rPr lang="en-US" sz="1400" u="none" strike="noStrike" dirty="0"/>
                        <a:t>10,619</a:t>
                      </a:r>
                      <a:endParaRPr lang="en-US" sz="14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12"/>
                  </a:ext>
                </a:extLst>
              </a:tr>
              <a:tr h="228600">
                <a:tc>
                  <a:txBody>
                    <a:bodyPr/>
                    <a:lstStyle/>
                    <a:p>
                      <a:pPr algn="l" fontAlgn="b"/>
                      <a:r>
                        <a:rPr lang="en-US" sz="1400" u="none" strike="noStrike" dirty="0"/>
                        <a:t>Punjab</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6,702</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4,893</a:t>
                      </a:r>
                      <a:endParaRPr lang="en-US" sz="1400" b="0" i="0" u="none" strike="noStrike" dirty="0">
                        <a:solidFill>
                          <a:srgbClr val="FF0000"/>
                        </a:solidFill>
                        <a:latin typeface="Calibri"/>
                      </a:endParaRPr>
                    </a:p>
                  </a:txBody>
                  <a:tcPr marL="0" marR="0" marT="0" marB="0" anchor="b"/>
                </a:tc>
                <a:tc>
                  <a:txBody>
                    <a:bodyPr/>
                    <a:lstStyle/>
                    <a:p>
                      <a:pPr algn="r" fontAlgn="b"/>
                      <a:r>
                        <a:rPr lang="en-US" sz="1400" u="none" strike="noStrike" dirty="0"/>
                        <a:t>4,414</a:t>
                      </a:r>
                      <a:endParaRPr lang="en-US" sz="14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13"/>
                  </a:ext>
                </a:extLst>
              </a:tr>
              <a:tr h="228600">
                <a:tc>
                  <a:txBody>
                    <a:bodyPr/>
                    <a:lstStyle/>
                    <a:p>
                      <a:pPr algn="l" fontAlgn="b"/>
                      <a:r>
                        <a:rPr lang="en-US" sz="1400" u="none" strike="noStrike" dirty="0" err="1"/>
                        <a:t>Odisha</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10,542</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4,303</a:t>
                      </a:r>
                      <a:endParaRPr lang="en-US" sz="1400" b="0" i="0" u="none" strike="noStrike" dirty="0">
                        <a:solidFill>
                          <a:srgbClr val="FF0000"/>
                        </a:solidFill>
                        <a:latin typeface="Calibri"/>
                      </a:endParaRPr>
                    </a:p>
                  </a:txBody>
                  <a:tcPr marL="0" marR="0" marT="0" marB="0" anchor="b"/>
                </a:tc>
                <a:tc>
                  <a:txBody>
                    <a:bodyPr/>
                    <a:lstStyle/>
                    <a:p>
                      <a:pPr algn="r" fontAlgn="b"/>
                      <a:r>
                        <a:rPr lang="en-US" sz="1400" u="none" strike="noStrike" dirty="0"/>
                        <a:t>11,825</a:t>
                      </a:r>
                      <a:endParaRPr lang="en-US" sz="14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14"/>
                  </a:ext>
                </a:extLst>
              </a:tr>
              <a:tr h="152400">
                <a:tc>
                  <a:txBody>
                    <a:bodyPr/>
                    <a:lstStyle/>
                    <a:p>
                      <a:pPr algn="l" fontAlgn="b"/>
                      <a:r>
                        <a:rPr lang="en-US" sz="1400" u="none" strike="noStrike" dirty="0"/>
                        <a:t>Kerala</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39,014</a:t>
                      </a:r>
                      <a:endParaRPr lang="en-US" sz="1400" b="0" i="0" u="none" strike="noStrike" dirty="0">
                        <a:solidFill>
                          <a:srgbClr val="000000"/>
                        </a:solidFill>
                        <a:latin typeface="Calibri"/>
                      </a:endParaRPr>
                    </a:p>
                  </a:txBody>
                  <a:tcPr marL="0" marR="0" marT="0" marB="0" anchor="b"/>
                </a:tc>
                <a:tc>
                  <a:txBody>
                    <a:bodyPr/>
                    <a:lstStyle/>
                    <a:p>
                      <a:pPr algn="r" fontAlgn="b"/>
                      <a:r>
                        <a:rPr lang="en-US" sz="1400" u="none" strike="noStrike" dirty="0"/>
                        <a:t>4,196</a:t>
                      </a:r>
                      <a:endParaRPr lang="en-US" sz="1400" b="0" i="0" u="none" strike="noStrike" dirty="0">
                        <a:solidFill>
                          <a:srgbClr val="FF0000"/>
                        </a:solidFill>
                        <a:latin typeface="Calibri"/>
                      </a:endParaRPr>
                    </a:p>
                  </a:txBody>
                  <a:tcPr marL="0" marR="0" marT="0" marB="0" anchor="b"/>
                </a:tc>
                <a:tc>
                  <a:txBody>
                    <a:bodyPr/>
                    <a:lstStyle/>
                    <a:p>
                      <a:pPr algn="r" fontAlgn="b"/>
                      <a:r>
                        <a:rPr lang="en-US" sz="1400" u="none" strike="noStrike" dirty="0"/>
                        <a:t>43,468</a:t>
                      </a:r>
                      <a:endParaRPr lang="en-US" sz="1400" b="0" i="0" u="none" strike="noStrike" dirty="0">
                        <a:solidFill>
                          <a:srgbClr val="000000"/>
                        </a:solidFill>
                        <a:latin typeface="Calibri"/>
                      </a:endParaRPr>
                    </a:p>
                  </a:txBody>
                  <a:tcPr marL="0" marR="0" marT="0" marB="0" anchor="b"/>
                </a:tc>
                <a:extLst>
                  <a:ext uri="{0D108BD9-81ED-4DB2-BD59-A6C34878D82A}">
                    <a16:rowId xmlns:a16="http://schemas.microsoft.com/office/drawing/2014/main" val="10015"/>
                  </a:ext>
                </a:extLst>
              </a:tr>
            </a:tbl>
          </a:graphicData>
        </a:graphic>
      </p:graphicFrame>
      <p:sp>
        <p:nvSpPr>
          <p:cNvPr id="4" name="Rectangle 3"/>
          <p:cNvSpPr/>
          <p:nvPr/>
        </p:nvSpPr>
        <p:spPr>
          <a:xfrm>
            <a:off x="0" y="0"/>
            <a:ext cx="91440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6" name="Rectangle 5"/>
          <p:cNvSpPr/>
          <p:nvPr/>
        </p:nvSpPr>
        <p:spPr>
          <a:xfrm>
            <a:off x="0" y="1524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Rectangle 6"/>
          <p:cNvSpPr/>
          <p:nvPr/>
        </p:nvSpPr>
        <p:spPr>
          <a:xfrm>
            <a:off x="0" y="304800"/>
            <a:ext cx="9144000" cy="152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cSld>
  <p:clrMapOvr>
    <a:masterClrMapping/>
  </p:clrMapOvr>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3820</TotalTime>
  <Words>2771</Words>
  <Application>Microsoft Office PowerPoint</Application>
  <PresentationFormat>On-screen Show (4:3)</PresentationFormat>
  <Paragraphs>494</Paragraphs>
  <Slides>34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India Road Safety Overview</vt:lpstr>
      <vt:lpstr>Outline</vt:lpstr>
      <vt:lpstr>India’s Road Network</vt:lpstr>
      <vt:lpstr>How people commute to work in India</vt:lpstr>
      <vt:lpstr>PowerPoint Presentation</vt:lpstr>
      <vt:lpstr>Global impact of road injury</vt:lpstr>
      <vt:lpstr>Alarming level of road deaths recorded in India</vt:lpstr>
      <vt:lpstr>Road traffic crashes, deaths &amp; Injuries in India (2015)</vt:lpstr>
      <vt:lpstr>States registering highest road deaths &amp; Injuries</vt:lpstr>
      <vt:lpstr>Largest Cities registering highest road deaths</vt:lpstr>
      <vt:lpstr>Category wise Road Crash deaths Victims</vt:lpstr>
      <vt:lpstr>Lead causes of road crash deaths in India</vt:lpstr>
      <vt:lpstr>Fault wise road deaths &amp; injuries</vt:lpstr>
      <vt:lpstr>Age wise victims</vt:lpstr>
      <vt:lpstr>Key Risk Factors  associated with  road crash deaths &amp; injuries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Seat Belt &amp; Child Restraint System</vt:lpstr>
      <vt:lpstr>Seat Belt &amp; Child Restraint System..</vt:lpstr>
      <vt:lpstr>Where does India stand in road safety policy formulation </vt:lpstr>
      <vt:lpstr>Important developments on  Road safety</vt:lpstr>
      <vt:lpstr>GOM Transport</vt:lpstr>
      <vt:lpstr>Motor Vehicle (Amendment) Bill 2016</vt:lpstr>
      <vt:lpstr>Motor Vehicle (Amendment) Bill 2016..</vt:lpstr>
      <vt:lpstr>Motor Vehicle (Amendment) Bill 2016..</vt:lpstr>
      <vt:lpstr>Motor Vehicle (Amendment) Bill 2016...</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Nalin</dc:creator>
  <cp:lastModifiedBy>Sandeep</cp:lastModifiedBy>
  <cp:revision>627</cp:revision>
  <dcterms:created xsi:type="dcterms:W3CDTF">2016-06-02T11:19:38Z</dcterms:created>
  <dcterms:modified xsi:type="dcterms:W3CDTF">2018-12-24T07:05:58Z</dcterms:modified>
</cp:coreProperties>
</file>