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266" r:id="rId3"/>
    <p:sldId id="256" r:id="rId4"/>
    <p:sldId id="258" r:id="rId5"/>
    <p:sldId id="260" r:id="rId6"/>
    <p:sldId id="261" r:id="rId7"/>
    <p:sldId id="265" r:id="rId8"/>
    <p:sldId id="277" r:id="rId9"/>
    <p:sldId id="278" r:id="rId10"/>
    <p:sldId id="279" r:id="rId11"/>
    <p:sldId id="276" r:id="rId12"/>
    <p:sldId id="268" r:id="rId13"/>
    <p:sldId id="271" r:id="rId14"/>
    <p:sldId id="275" r:id="rId15"/>
    <p:sldId id="283" r:id="rId16"/>
    <p:sldId id="282" r:id="rId17"/>
    <p:sldId id="284" r:id="rId18"/>
    <p:sldId id="269" r:id="rId19"/>
    <p:sldId id="323" r:id="rId20"/>
    <p:sldId id="290" r:id="rId21"/>
    <p:sldId id="324" r:id="rId22"/>
    <p:sldId id="325" r:id="rId23"/>
    <p:sldId id="326" r:id="rId24"/>
    <p:sldId id="327" r:id="rId25"/>
    <p:sldId id="328" r:id="rId26"/>
    <p:sldId id="332" r:id="rId27"/>
    <p:sldId id="329" r:id="rId28"/>
    <p:sldId id="330" r:id="rId29"/>
    <p:sldId id="331" r:id="rId30"/>
    <p:sldId id="333" r:id="rId31"/>
    <p:sldId id="321" r:id="rId32"/>
    <p:sldId id="320" r:id="rId33"/>
    <p:sldId id="292" r:id="rId34"/>
    <p:sldId id="315" r:id="rId35"/>
    <p:sldId id="316" r:id="rId36"/>
    <p:sldId id="334" r:id="rId37"/>
    <p:sldId id="335" r:id="rId38"/>
    <p:sldId id="317" r:id="rId39"/>
    <p:sldId id="336" r:id="rId40"/>
    <p:sldId id="337" r:id="rId41"/>
    <p:sldId id="338" r:id="rId42"/>
    <p:sldId id="339" r:id="rId43"/>
    <p:sldId id="340" r:id="rId44"/>
    <p:sldId id="341" r:id="rId45"/>
    <p:sldId id="296" r:id="rId46"/>
  </p:sldIdLst>
  <p:sldSz cx="9144000" cy="6858000" type="screen4x3"/>
  <p:notesSz cx="6858000" cy="9144000"/>
  <p:defaultTextStyle>
    <a:defPPr>
      <a:defRPr lang="en-IN"/>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BFF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738"/>
    <p:restoredTop sz="99638" autoAdjust="0"/>
  </p:normalViewPr>
  <p:slideViewPr>
    <p:cSldViewPr showGuides="1">
      <p:cViewPr varScale="1">
        <p:scale>
          <a:sx n="67" d="100"/>
          <a:sy n="67" d="100"/>
        </p:scale>
        <p:origin x="176"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8B2E5D-AF3B-4243-83FB-911C2DD3904C}" type="datetimeFigureOut">
              <a:rPr lang="en-US" smtClean="0"/>
              <a:pPr/>
              <a:t>3/11/17</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54A2D5-597D-4204-8217-67D9F03C1645}" type="slidenum">
              <a:rPr lang="en-IN" smtClean="0"/>
              <a:pPr/>
              <a:t>‹#›</a:t>
            </a:fld>
            <a:endParaRPr lang="en-IN"/>
          </a:p>
        </p:txBody>
      </p:sp>
    </p:spTree>
    <p:extLst>
      <p:ext uri="{BB962C8B-B14F-4D97-AF65-F5344CB8AC3E}">
        <p14:creationId xmlns:p14="http://schemas.microsoft.com/office/powerpoint/2010/main" val="2578315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cs typeface="Arial" charset="0"/>
            </a:endParaRPr>
          </a:p>
        </p:txBody>
      </p:sp>
      <p:sp>
        <p:nvSpPr>
          <p:cNvPr id="4301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algn="ctr" eaLnBrk="0" fontAlgn="base" hangingPunct="0">
              <a:spcBef>
                <a:spcPct val="5000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5000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5000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50000"/>
              </a:spcBef>
              <a:spcAft>
                <a:spcPct val="0"/>
              </a:spcAft>
              <a:defRPr>
                <a:solidFill>
                  <a:schemeClr val="tx1"/>
                </a:solidFill>
                <a:latin typeface="Arial" charset="0"/>
                <a:ea typeface="Arial" charset="0"/>
                <a:cs typeface="Arial" charset="0"/>
              </a:defRPr>
            </a:lvl9pPr>
          </a:lstStyle>
          <a:p>
            <a:fld id="{F7F03C90-36F4-E94B-9E9D-06BF357D1B97}"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5E7C5B-4178-402E-924E-EDB0D384DD34}" type="slidenum">
              <a:rPr lang="en-US"/>
              <a:pPr/>
              <a:t>10</a:t>
            </a:fld>
            <a:endParaRPr 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cs typeface="Arial" charset="0"/>
            </a:endParaRPr>
          </a:p>
        </p:txBody>
      </p:sp>
      <p:sp>
        <p:nvSpPr>
          <p:cNvPr id="819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algn="ctr" eaLnBrk="0" fontAlgn="base" hangingPunct="0">
              <a:spcBef>
                <a:spcPct val="5000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5000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5000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50000"/>
              </a:spcBef>
              <a:spcAft>
                <a:spcPct val="0"/>
              </a:spcAft>
              <a:defRPr>
                <a:solidFill>
                  <a:schemeClr val="tx1"/>
                </a:solidFill>
                <a:latin typeface="Arial" charset="0"/>
                <a:ea typeface="Arial" charset="0"/>
                <a:cs typeface="Arial" charset="0"/>
              </a:defRPr>
            </a:lvl9pPr>
          </a:lstStyle>
          <a:p>
            <a:fld id="{24F71E93-9A06-DE47-B7BD-3FCA13E9A0AF}" type="slidenum">
              <a:rPr lang="en-US"/>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0D54A2D5-597D-4204-8217-67D9F03C1645}" type="slidenum">
              <a:rPr lang="en-IN" smtClean="0"/>
              <a:pPr/>
              <a:t>12</a:t>
            </a:fld>
            <a:endParaRPr lang="en-I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0D54A2D5-597D-4204-8217-67D9F03C1645}" type="slidenum">
              <a:rPr lang="en-IN" smtClean="0"/>
              <a:pPr/>
              <a:t>13</a:t>
            </a:fld>
            <a:endParaRPr lang="en-I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cs typeface="Arial" charset="0"/>
            </a:endParaRPr>
          </a:p>
        </p:txBody>
      </p:sp>
      <p:sp>
        <p:nvSpPr>
          <p:cNvPr id="4506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algn="ctr" eaLnBrk="0" fontAlgn="base" hangingPunct="0">
              <a:spcBef>
                <a:spcPct val="5000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5000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5000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50000"/>
              </a:spcBef>
              <a:spcAft>
                <a:spcPct val="0"/>
              </a:spcAft>
              <a:defRPr>
                <a:solidFill>
                  <a:schemeClr val="tx1"/>
                </a:solidFill>
                <a:latin typeface="Arial" charset="0"/>
                <a:ea typeface="Arial" charset="0"/>
                <a:cs typeface="Arial" charset="0"/>
              </a:defRPr>
            </a:lvl9pPr>
          </a:lstStyle>
          <a:p>
            <a:fld id="{4B1679AD-1246-FB49-9ACD-9203E2C60A45}" type="slidenum">
              <a:rPr lang="en-US"/>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1270DE-0869-4073-8DCF-C46EB5902BEE}" type="slidenum">
              <a:rPr lang="en-IN" smtClean="0"/>
              <a:pPr/>
              <a:t>15</a:t>
            </a:fld>
            <a:endParaRPr lang="en-IN"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AA24AD5-EB80-4171-A12C-50667FB7C5C4}" type="slidenum">
              <a:rPr lang="en-IN" smtClean="0"/>
              <a:pPr/>
              <a:t>16</a:t>
            </a:fld>
            <a:endParaRPr lang="en-IN"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Agra </a:t>
            </a:r>
            <a:r>
              <a:rPr lang="en-US" dirty="0" err="1" smtClean="0"/>
              <a:t>ped</a:t>
            </a:r>
            <a:r>
              <a:rPr lang="en-US" dirty="0" smtClean="0"/>
              <a:t> and bus high, but rate much higher</a:t>
            </a:r>
            <a:endParaRPr lang="en-US" dirty="0"/>
          </a:p>
        </p:txBody>
      </p:sp>
      <p:sp>
        <p:nvSpPr>
          <p:cNvPr id="4" name="Slide Number Placeholder 3"/>
          <p:cNvSpPr>
            <a:spLocks noGrp="1"/>
          </p:cNvSpPr>
          <p:nvPr>
            <p:ph type="sldNum" sz="quarter" idx="10"/>
          </p:nvPr>
        </p:nvSpPr>
        <p:spPr/>
        <p:txBody>
          <a:bodyPr/>
          <a:lstStyle/>
          <a:p>
            <a:fld id="{75DE8E82-6DD6-EA40-B870-B59DDD9D33E5}" type="slidenum">
              <a:rPr lang="en-US" smtClean="0"/>
              <a:pPr/>
              <a:t>17</a:t>
            </a:fld>
            <a:endParaRPr lang="en-US"/>
          </a:p>
        </p:txBody>
      </p:sp>
      <p:sp>
        <p:nvSpPr>
          <p:cNvPr id="5" name="Date Placeholder 4"/>
          <p:cNvSpPr>
            <a:spLocks noGrp="1"/>
          </p:cNvSpPr>
          <p:nvPr>
            <p:ph type="dt" idx="11"/>
          </p:nvPr>
        </p:nvSpPr>
        <p:spPr/>
        <p:txBody>
          <a:bodyPr/>
          <a:lstStyle/>
          <a:p>
            <a:r>
              <a:rPr lang="en-US" smtClean="0"/>
              <a:t>2013-02-10</a:t>
            </a:r>
            <a:endParaRPr lang="en-US"/>
          </a:p>
        </p:txBody>
      </p:sp>
      <p:sp>
        <p:nvSpPr>
          <p:cNvPr id="6" name="Header Placeholder 5"/>
          <p:cNvSpPr>
            <a:spLocks noGrp="1"/>
          </p:cNvSpPr>
          <p:nvPr>
            <p:ph type="hdr" sz="quarter" idx="12"/>
          </p:nvPr>
        </p:nvSpPr>
        <p:spPr/>
        <p:txBody>
          <a:bodyPr/>
          <a:lstStyle/>
          <a:p>
            <a:r>
              <a:rPr lang="en-US" smtClean="0"/>
              <a:t>IATSS meeting</a:t>
            </a:r>
            <a:endParaRPr lang="en-US"/>
          </a:p>
        </p:txBody>
      </p:sp>
    </p:spTree>
    <p:extLst>
      <p:ext uri="{BB962C8B-B14F-4D97-AF65-F5344CB8AC3E}">
        <p14:creationId xmlns:p14="http://schemas.microsoft.com/office/powerpoint/2010/main" val="1526635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0D54A2D5-597D-4204-8217-67D9F03C1645}" type="slidenum">
              <a:rPr lang="en-IN" smtClean="0"/>
              <a:pPr/>
              <a:t>18</a:t>
            </a:fld>
            <a:endParaRPr lang="en-I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2A9C08-4F1B-49E1-89E1-9BB143E62886}" type="slidenum">
              <a:rPr lang="en-IN" smtClean="0"/>
              <a:pPr/>
              <a:t>19</a:t>
            </a:fld>
            <a:endParaRPr lang="en-IN" smtClean="0"/>
          </a:p>
        </p:txBody>
      </p:sp>
    </p:spTree>
    <p:extLst>
      <p:ext uri="{BB962C8B-B14F-4D97-AF65-F5344CB8AC3E}">
        <p14:creationId xmlns:p14="http://schemas.microsoft.com/office/powerpoint/2010/main" val="188772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54A2D5-597D-4204-8217-67D9F03C1645}" type="slidenum">
              <a:rPr lang="en-IN" smtClean="0"/>
              <a:pPr/>
              <a:t>2</a:t>
            </a:fld>
            <a:endParaRPr lang="en-I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0D54A2D5-597D-4204-8217-67D9F03C1645}" type="slidenum">
              <a:rPr lang="en-IN" smtClean="0"/>
              <a:pPr/>
              <a:t>20</a:t>
            </a:fld>
            <a:endParaRPr lang="en-I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128"/>
              </a:defRPr>
            </a:lvl1pPr>
            <a:lvl2pPr marL="742950" indent="-285750" defTabSz="966788" eaLnBrk="0" hangingPunct="0">
              <a:defRPr sz="2400">
                <a:solidFill>
                  <a:schemeClr val="tx1"/>
                </a:solidFill>
                <a:latin typeface="Arial" charset="0"/>
                <a:ea typeface="ＭＳ Ｐゴシック" charset="-128"/>
              </a:defRPr>
            </a:lvl2pPr>
            <a:lvl3pPr marL="1143000" indent="-228600" defTabSz="966788" eaLnBrk="0" hangingPunct="0">
              <a:defRPr sz="2400">
                <a:solidFill>
                  <a:schemeClr val="tx1"/>
                </a:solidFill>
                <a:latin typeface="Arial" charset="0"/>
                <a:ea typeface="ＭＳ Ｐゴシック" charset="-128"/>
              </a:defRPr>
            </a:lvl3pPr>
            <a:lvl4pPr marL="1600200" indent="-228600" defTabSz="966788" eaLnBrk="0" hangingPunct="0">
              <a:defRPr sz="2400">
                <a:solidFill>
                  <a:schemeClr val="tx1"/>
                </a:solidFill>
                <a:latin typeface="Arial" charset="0"/>
                <a:ea typeface="ＭＳ Ｐゴシック" charset="-128"/>
              </a:defRPr>
            </a:lvl4pPr>
            <a:lvl5pPr marL="2057400" indent="-228600" defTabSz="966788" eaLnBrk="0" hangingPunct="0">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4F19BC0-6798-B340-890B-3AA453C4DC83}" type="slidenum">
              <a:rPr lang="en-US" altLang="x-none" sz="1300"/>
              <a:pPr eaLnBrk="1" hangingPunct="1"/>
              <a:t>21</a:t>
            </a:fld>
            <a:endParaRPr lang="en-US" altLang="x-none" sz="130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1317626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DE8E82-6DD6-EA40-B870-B59DDD9D33E5}" type="slidenum">
              <a:rPr lang="en-US" smtClean="0"/>
              <a:pPr/>
              <a:t>22</a:t>
            </a:fld>
            <a:endParaRPr lang="en-US"/>
          </a:p>
        </p:txBody>
      </p:sp>
    </p:spTree>
    <p:extLst>
      <p:ext uri="{BB962C8B-B14F-4D97-AF65-F5344CB8AC3E}">
        <p14:creationId xmlns:p14="http://schemas.microsoft.com/office/powerpoint/2010/main" val="1121168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DE8E82-6DD6-EA40-B870-B59DDD9D33E5}" type="slidenum">
              <a:rPr lang="en-US" smtClean="0"/>
              <a:pPr/>
              <a:t>23</a:t>
            </a:fld>
            <a:endParaRPr lang="en-US"/>
          </a:p>
        </p:txBody>
      </p:sp>
    </p:spTree>
    <p:extLst>
      <p:ext uri="{BB962C8B-B14F-4D97-AF65-F5344CB8AC3E}">
        <p14:creationId xmlns:p14="http://schemas.microsoft.com/office/powerpoint/2010/main" val="296065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cs typeface="ＭＳ Ｐゴシック" charset="0"/>
              </a:defRPr>
            </a:lvl1pPr>
            <a:lvl2pPr marL="702756" indent="-270291" defTabSz="914485" eaLnBrk="0" hangingPunct="0">
              <a:defRPr sz="2300">
                <a:solidFill>
                  <a:schemeClr val="tx1"/>
                </a:solidFill>
                <a:latin typeface="Arial" charset="0"/>
                <a:ea typeface="ＭＳ Ｐゴシック" charset="0"/>
              </a:defRPr>
            </a:lvl2pPr>
            <a:lvl3pPr marL="1081164" indent="-216233" defTabSz="914485" eaLnBrk="0" hangingPunct="0">
              <a:defRPr sz="2300">
                <a:solidFill>
                  <a:schemeClr val="tx1"/>
                </a:solidFill>
                <a:latin typeface="Arial" charset="0"/>
                <a:ea typeface="ＭＳ Ｐゴシック" charset="0"/>
              </a:defRPr>
            </a:lvl3pPr>
            <a:lvl4pPr marL="1513629" indent="-216233" defTabSz="914485" eaLnBrk="0" hangingPunct="0">
              <a:defRPr sz="2300">
                <a:solidFill>
                  <a:schemeClr val="tx1"/>
                </a:solidFill>
                <a:latin typeface="Arial" charset="0"/>
                <a:ea typeface="ＭＳ Ｐゴシック" charset="0"/>
              </a:defRPr>
            </a:lvl4pPr>
            <a:lvl5pPr marL="1946095" indent="-216233" defTabSz="914485" eaLnBrk="0" hangingPunct="0">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B8081289-1C0D-9A40-926C-BD1783F37D49}" type="slidenum">
              <a:rPr lang="en-US" sz="1200"/>
              <a:pPr eaLnBrk="1" hangingPunct="1"/>
              <a:t>24</a:t>
            </a:fld>
            <a:endParaRPr lang="en-US" sz="120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1359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DE8E82-6DD6-EA40-B870-B59DDD9D33E5}" type="slidenum">
              <a:rPr lang="en-US" smtClean="0"/>
              <a:pPr/>
              <a:t>25</a:t>
            </a:fld>
            <a:endParaRPr lang="en-US"/>
          </a:p>
        </p:txBody>
      </p:sp>
    </p:spTree>
    <p:extLst>
      <p:ext uri="{BB962C8B-B14F-4D97-AF65-F5344CB8AC3E}">
        <p14:creationId xmlns:p14="http://schemas.microsoft.com/office/powerpoint/2010/main" val="550967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DE8E82-6DD6-EA40-B870-B59DDD9D33E5}" type="slidenum">
              <a:rPr lang="en-US" smtClean="0"/>
              <a:pPr/>
              <a:t>27</a:t>
            </a:fld>
            <a:endParaRPr lang="en-US"/>
          </a:p>
        </p:txBody>
      </p:sp>
    </p:spTree>
    <p:extLst>
      <p:ext uri="{BB962C8B-B14F-4D97-AF65-F5344CB8AC3E}">
        <p14:creationId xmlns:p14="http://schemas.microsoft.com/office/powerpoint/2010/main" val="432438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DE8E82-6DD6-EA40-B870-B59DDD9D33E5}" type="slidenum">
              <a:rPr lang="en-US" smtClean="0"/>
              <a:pPr/>
              <a:t>28</a:t>
            </a:fld>
            <a:endParaRPr lang="en-US"/>
          </a:p>
        </p:txBody>
      </p:sp>
    </p:spTree>
    <p:extLst>
      <p:ext uri="{BB962C8B-B14F-4D97-AF65-F5344CB8AC3E}">
        <p14:creationId xmlns:p14="http://schemas.microsoft.com/office/powerpoint/2010/main" val="1087433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a:ln/>
        </p:spPr>
      </p:sp>
      <p:sp>
        <p:nvSpPr>
          <p:cNvPr id="81922" name="Notes Placeholder 2"/>
          <p:cNvSpPr>
            <a:spLocks noGrp="1"/>
          </p:cNvSpPr>
          <p:nvPr>
            <p:ph type="body" idx="1"/>
          </p:nvPr>
        </p:nvSpPr>
        <p:spPr>
          <a:noFill/>
          <a:ln/>
        </p:spPr>
        <p:txBody>
          <a:bodyPr/>
          <a:lstStyle/>
          <a:p>
            <a:pPr eaLnBrk="1" hangingPunct="1"/>
            <a:endParaRPr lang="en-US" smtClean="0">
              <a:ea typeface="ＭＳ Ｐゴシック" pitchFamily="34" charset="-128"/>
            </a:endParaRPr>
          </a:p>
        </p:txBody>
      </p:sp>
      <p:sp>
        <p:nvSpPr>
          <p:cNvPr id="81923" name="Slide Number Placeholder 3"/>
          <p:cNvSpPr>
            <a:spLocks noGrp="1"/>
          </p:cNvSpPr>
          <p:nvPr>
            <p:ph type="sldNum" sz="quarter" idx="5"/>
          </p:nvPr>
        </p:nvSpPr>
        <p:spPr>
          <a:noFill/>
        </p:spPr>
        <p:txBody>
          <a:bodyPr/>
          <a:lstStyle/>
          <a:p>
            <a:fld id="{03C4F227-1A30-4547-B893-57FA9E1A839B}" type="slidenum">
              <a:rPr lang="en-US"/>
              <a:pPr/>
              <a:t>29</a:t>
            </a:fld>
            <a:endParaRPr lang="en-US"/>
          </a:p>
        </p:txBody>
      </p:sp>
    </p:spTree>
    <p:extLst>
      <p:ext uri="{BB962C8B-B14F-4D97-AF65-F5344CB8AC3E}">
        <p14:creationId xmlns:p14="http://schemas.microsoft.com/office/powerpoint/2010/main" val="998440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a:ln/>
        </p:spPr>
      </p:sp>
      <p:sp>
        <p:nvSpPr>
          <p:cNvPr id="81922" name="Notes Placeholder 2"/>
          <p:cNvSpPr>
            <a:spLocks noGrp="1"/>
          </p:cNvSpPr>
          <p:nvPr>
            <p:ph type="body" idx="1"/>
          </p:nvPr>
        </p:nvSpPr>
        <p:spPr>
          <a:noFill/>
          <a:ln/>
        </p:spPr>
        <p:txBody>
          <a:bodyPr/>
          <a:lstStyle/>
          <a:p>
            <a:pPr eaLnBrk="1" hangingPunct="1"/>
            <a:endParaRPr lang="en-US" smtClean="0">
              <a:ea typeface="ＭＳ Ｐゴシック" pitchFamily="34" charset="-128"/>
            </a:endParaRPr>
          </a:p>
        </p:txBody>
      </p:sp>
      <p:sp>
        <p:nvSpPr>
          <p:cNvPr id="81923" name="Slide Number Placeholder 3"/>
          <p:cNvSpPr>
            <a:spLocks noGrp="1"/>
          </p:cNvSpPr>
          <p:nvPr>
            <p:ph type="sldNum" sz="quarter" idx="5"/>
          </p:nvPr>
        </p:nvSpPr>
        <p:spPr>
          <a:noFill/>
        </p:spPr>
        <p:txBody>
          <a:bodyPr/>
          <a:lstStyle/>
          <a:p>
            <a:fld id="{03C4F227-1A30-4547-B893-57FA9E1A839B}" type="slidenum">
              <a:rPr lang="en-US"/>
              <a:pPr/>
              <a:t>30</a:t>
            </a:fld>
            <a:endParaRPr lang="en-US"/>
          </a:p>
        </p:txBody>
      </p:sp>
    </p:spTree>
    <p:extLst>
      <p:ext uri="{BB962C8B-B14F-4D97-AF65-F5344CB8AC3E}">
        <p14:creationId xmlns:p14="http://schemas.microsoft.com/office/powerpoint/2010/main" val="33253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0D54A2D5-597D-4204-8217-67D9F03C1645}" type="slidenum">
              <a:rPr lang="en-IN" smtClean="0"/>
              <a:pPr/>
              <a:t>3</a:t>
            </a:fld>
            <a:endParaRPr lang="en-I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cs typeface="ＭＳ Ｐゴシック" charset="0"/>
              </a:defRPr>
            </a:lvl1pPr>
            <a:lvl2pPr marL="702756" indent="-270291" defTabSz="914485" eaLnBrk="0" hangingPunct="0">
              <a:defRPr sz="2300">
                <a:solidFill>
                  <a:schemeClr val="tx1"/>
                </a:solidFill>
                <a:latin typeface="Arial" charset="0"/>
                <a:ea typeface="ＭＳ Ｐゴシック" charset="0"/>
              </a:defRPr>
            </a:lvl2pPr>
            <a:lvl3pPr marL="1081164" indent="-216233" defTabSz="914485" eaLnBrk="0" hangingPunct="0">
              <a:defRPr sz="2300">
                <a:solidFill>
                  <a:schemeClr val="tx1"/>
                </a:solidFill>
                <a:latin typeface="Arial" charset="0"/>
                <a:ea typeface="ＭＳ Ｐゴシック" charset="0"/>
              </a:defRPr>
            </a:lvl3pPr>
            <a:lvl4pPr marL="1513629" indent="-216233" defTabSz="914485" eaLnBrk="0" hangingPunct="0">
              <a:defRPr sz="2300">
                <a:solidFill>
                  <a:schemeClr val="tx1"/>
                </a:solidFill>
                <a:latin typeface="Arial" charset="0"/>
                <a:ea typeface="ＭＳ Ｐゴシック" charset="0"/>
              </a:defRPr>
            </a:lvl4pPr>
            <a:lvl5pPr marL="1946095" indent="-216233" defTabSz="914485" eaLnBrk="0" hangingPunct="0">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55FE818F-E32F-7D47-B54C-2258C3F54C48}" type="slidenum">
              <a:rPr lang="en-US" sz="1200"/>
              <a:pPr eaLnBrk="1" hangingPunct="1"/>
              <a:t>31</a:t>
            </a:fld>
            <a:endParaRPr lang="en-US" sz="12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0D097128-D098-483E-87B9-2D013A51BDE9}" type="slidenum">
              <a:rPr lang="en-GB" smtClean="0"/>
              <a:pPr/>
              <a:t>32</a:t>
            </a:fld>
            <a:endParaRPr lang="en-GB" smtClean="0"/>
          </a:p>
        </p:txBody>
      </p:sp>
      <p:sp>
        <p:nvSpPr>
          <p:cNvPr id="52227" name="Rectangle 2"/>
          <p:cNvSpPr>
            <a:spLocks noGrp="1" noRot="1" noChangeAspect="1" noChangeArrowheads="1" noTextEdit="1"/>
          </p:cNvSpPr>
          <p:nvPr>
            <p:ph type="sldImg"/>
          </p:nvPr>
        </p:nvSpPr>
        <p:spPr>
          <a:xfrm>
            <a:off x="1144588" y="685800"/>
            <a:ext cx="4570412" cy="3427413"/>
          </a:xfrm>
          <a:ln/>
        </p:spPr>
      </p:sp>
      <p:sp>
        <p:nvSpPr>
          <p:cNvPr id="52228" name="Rectangle 3"/>
          <p:cNvSpPr>
            <a:spLocks noGrp="1" noChangeArrowheads="1"/>
          </p:cNvSpPr>
          <p:nvPr>
            <p:ph type="body" idx="1"/>
          </p:nvPr>
        </p:nvSpPr>
        <p:spPr>
          <a:xfrm>
            <a:off x="685800" y="6273800"/>
            <a:ext cx="1233488" cy="255588"/>
          </a:xfrm>
          <a:noFill/>
          <a:ln/>
        </p:spPr>
        <p:txBody>
          <a:bodyPr>
            <a:normAutofit fontScale="92500" lnSpcReduction="10000"/>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ndParaRPr>
          </a:p>
        </p:txBody>
      </p:sp>
      <p:sp>
        <p:nvSpPr>
          <p:cNvPr id="225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fld id="{00FF4121-F1B0-5D42-85F1-8F3901D4B785}" type="slidenum">
              <a:rPr lang="en-US" sz="1200"/>
              <a:pPr/>
              <a:t>33</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0D54A2D5-597D-4204-8217-67D9F03C1645}" type="slidenum">
              <a:rPr lang="en-IN" smtClean="0"/>
              <a:pPr/>
              <a:t>34</a:t>
            </a:fld>
            <a:endParaRPr lang="en-I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54A2D5-597D-4204-8217-67D9F03C1645}" type="slidenum">
              <a:rPr lang="en-IN" smtClean="0"/>
              <a:pPr/>
              <a:t>35</a:t>
            </a:fld>
            <a:endParaRPr lang="en-I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0D54A2D5-597D-4204-8217-67D9F03C1645}" type="slidenum">
              <a:rPr lang="en-IN" smtClean="0"/>
              <a:pPr/>
              <a:t>38</a:t>
            </a:fld>
            <a:endParaRPr lang="en-I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0D54A2D5-597D-4204-8217-67D9F03C1645}" type="slidenum">
              <a:rPr lang="en-IN" smtClean="0"/>
              <a:pPr/>
              <a:t>42</a:t>
            </a:fld>
            <a:endParaRPr lang="en-IN"/>
          </a:p>
        </p:txBody>
      </p:sp>
    </p:spTree>
    <p:extLst>
      <p:ext uri="{BB962C8B-B14F-4D97-AF65-F5344CB8AC3E}">
        <p14:creationId xmlns:p14="http://schemas.microsoft.com/office/powerpoint/2010/main" val="852153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1CD9CE-62F5-4BE2-B9B3-A4ECF546FDF0}" type="slidenum">
              <a:rPr lang="en-US" smtClean="0"/>
              <a:pPr/>
              <a:t>45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0D54A2D5-597D-4204-8217-67D9F03C1645}" type="slidenum">
              <a:rPr lang="en-IN" smtClean="0"/>
              <a:pPr/>
              <a:t>4</a:t>
            </a:fld>
            <a:endParaRPr lang="en-I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0D54A2D5-597D-4204-8217-67D9F03C1645}" type="slidenum">
              <a:rPr lang="en-IN" smtClean="0"/>
              <a:pPr/>
              <a:t>5</a:t>
            </a:fld>
            <a:endParaRPr lang="en-I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0D54A2D5-597D-4204-8217-67D9F03C1645}" type="slidenum">
              <a:rPr lang="en-IN" smtClean="0"/>
              <a:pPr/>
              <a:t>6</a:t>
            </a:fld>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E8E82-6DD6-EA40-B870-B59DDD9D33E5}" type="slidenum">
              <a:rPr lang="en-US" smtClean="0"/>
              <a:pPr/>
              <a:t>7</a:t>
            </a:fld>
            <a:endParaRPr lang="en-US"/>
          </a:p>
        </p:txBody>
      </p:sp>
    </p:spTree>
    <p:extLst>
      <p:ext uri="{BB962C8B-B14F-4D97-AF65-F5344CB8AC3E}">
        <p14:creationId xmlns:p14="http://schemas.microsoft.com/office/powerpoint/2010/main" val="3633799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34C88D-93C3-438C-8200-3C68598256D7}" type="slidenum">
              <a:rPr lang="en-US"/>
              <a:pPr/>
              <a:t>8</a:t>
            </a:fld>
            <a:endParaRPr lang="en-US"/>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86F956-EAFE-441A-943A-060883237BC0}" type="slidenum">
              <a:rPr lang="en-US"/>
              <a:pPr/>
              <a:t>9</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895CE499-6AD4-4544-BF44-6FFBC84D8D97}" type="slidenum">
              <a:rPr lang="en-IN"/>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C3FCAF11-785A-44F2-BE0D-9B65DFA2BE86}" type="slidenum">
              <a:rPr lang="en-IN"/>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09DD44C9-EBE1-4F09-9B4C-5FFCC4B19859}" type="slidenum">
              <a:rPr lang="en-IN"/>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8D84C45-E46E-D944-91F9-D20A05C95295}" type="slidenum">
              <a:rPr lang="en-US"/>
              <a:pPr/>
              <a:t>‹#›</a:t>
            </a:fld>
            <a:endParaRPr lang="en-US"/>
          </a:p>
        </p:txBody>
      </p:sp>
    </p:spTree>
    <p:extLst>
      <p:ext uri="{BB962C8B-B14F-4D97-AF65-F5344CB8AC3E}">
        <p14:creationId xmlns:p14="http://schemas.microsoft.com/office/powerpoint/2010/main" val="344346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IN"/>
          </a:p>
        </p:txBody>
      </p:sp>
      <p:sp>
        <p:nvSpPr>
          <p:cNvPr id="3" name="Table Placeholder 2"/>
          <p:cNvSpPr>
            <a:spLocks noGrp="1"/>
          </p:cNvSpPr>
          <p:nvPr>
            <p:ph type="tbl" idx="1"/>
          </p:nvPr>
        </p:nvSpPr>
        <p:spPr>
          <a:xfrm>
            <a:off x="457200" y="1600200"/>
            <a:ext cx="8229600" cy="4525963"/>
          </a:xfrm>
        </p:spPr>
        <p:txBody>
          <a:bodyPr/>
          <a:lstStyle/>
          <a:p>
            <a:pPr lvl="0"/>
            <a:endParaRPr lang="en-IN"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F0CE7E-BC4C-AD47-AD3B-13C721FBD000}" type="slidenum">
              <a:rPr lang="en-US"/>
              <a:pPr>
                <a:defRPr/>
              </a:pPr>
              <a:t>‹#›</a:t>
            </a:fld>
            <a:endParaRPr lang="en-US"/>
          </a:p>
        </p:txBody>
      </p:sp>
    </p:spTree>
    <p:extLst>
      <p:ext uri="{BB962C8B-B14F-4D97-AF65-F5344CB8AC3E}">
        <p14:creationId xmlns:p14="http://schemas.microsoft.com/office/powerpoint/2010/main" val="3941393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BFE9D782-3D6B-4D0E-BCAD-81F5DC869756}" type="slidenum">
              <a:rPr lang="en-IN"/>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1A57D1DA-E7A6-4002-8E5E-3E77A80924E0}" type="slidenum">
              <a:rPr lang="en-IN"/>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0F67FF9B-0B15-484A-B532-7843D22C4154}" type="slidenum">
              <a:rPr lang="en-IN"/>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lvl1pPr>
              <a:defRPr/>
            </a:lvl1pPr>
          </a:lstStyle>
          <a:p>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7532A57E-0EFC-49F3-995E-CF01CA7E37B9}" type="slidenum">
              <a:rPr lang="en-IN"/>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ABDEF4A9-1625-4B75-AB01-B59F104DB1EE}" type="slidenum">
              <a:rPr lang="en-IN"/>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7BA098FB-79AB-411C-A86C-8C35E7F2F4C8}" type="slidenum">
              <a:rPr lang="en-IN"/>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A576C711-8C98-44AE-B2E1-2D372E2BDB27}" type="slidenum">
              <a:rPr lang="en-IN"/>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076FA20-A351-4CBA-A056-4E557CEAA5BC}" type="slidenum">
              <a:rPr lang="en-IN"/>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IN"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I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00A55E5-5ED8-4525-B971-306C547DE122}" type="slidenum">
              <a:rPr lang="en-IN"/>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cs typeface="Arial" pitchFamily="34" charset="0"/>
        </a:defRPr>
      </a:lvl2pPr>
      <a:lvl3pPr algn="ctr" rtl="0" eaLnBrk="1" fontAlgn="base" hangingPunct="1">
        <a:spcBef>
          <a:spcPct val="0"/>
        </a:spcBef>
        <a:spcAft>
          <a:spcPct val="0"/>
        </a:spcAft>
        <a:defRPr sz="4400">
          <a:solidFill>
            <a:schemeClr val="tx2"/>
          </a:solidFill>
          <a:latin typeface="Arial" pitchFamily="34" charset="0"/>
          <a:cs typeface="Arial" pitchFamily="34" charset="0"/>
        </a:defRPr>
      </a:lvl3pPr>
      <a:lvl4pPr algn="ctr" rtl="0" eaLnBrk="1" fontAlgn="base" hangingPunct="1">
        <a:spcBef>
          <a:spcPct val="0"/>
        </a:spcBef>
        <a:spcAft>
          <a:spcPct val="0"/>
        </a:spcAft>
        <a:defRPr sz="4400">
          <a:solidFill>
            <a:schemeClr val="tx2"/>
          </a:solidFill>
          <a:latin typeface="Arial" pitchFamily="34" charset="0"/>
          <a:cs typeface="Arial" pitchFamily="34" charset="0"/>
        </a:defRPr>
      </a:lvl4pPr>
      <a:lvl5pPr algn="ctr" rtl="0"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4" Type="http://schemas.openxmlformats.org/officeDocument/2006/relationships/image" Target="../media/image2.wmf"/><Relationship Id="rId5"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bin"/><Relationship Id="rId5" Type="http://schemas.openxmlformats.org/officeDocument/2006/relationships/image" Target="../media/image14.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2.bin"/><Relationship Id="rId5" Type="http://schemas.openxmlformats.org/officeDocument/2006/relationships/oleObject" Target="../embeddings/Microsoft_Excel_97_-_2004_Worksheet1.xls"/><Relationship Id="rId6" Type="http://schemas.openxmlformats.org/officeDocument/2006/relationships/image" Target="../media/image25.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6.wmf"/><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9.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2.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4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eg"/><Relationship Id="rId3"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45.png"/><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tiff"/><Relationship Id="rId3" Type="http://schemas.openxmlformats.org/officeDocument/2006/relationships/image" Target="../media/image50.tiff"/></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lum bright="18000" contrast="-30000"/>
            <a:extLst>
              <a:ext uri="{28A0092B-C50C-407E-A947-70E740481C1C}">
                <a14:useLocalDpi xmlns:a14="http://schemas.microsoft.com/office/drawing/2010/main" val="0"/>
              </a:ext>
            </a:extLst>
          </a:blip>
          <a:srcRect/>
          <a:stretch>
            <a:fillRect/>
          </a:stretch>
        </p:blipFill>
        <p:spPr bwMode="auto">
          <a:xfrm>
            <a:off x="5651500" y="0"/>
            <a:ext cx="3492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3" name="Picture 3"/>
          <p:cNvPicPr>
            <a:picLocks noChangeAspect="1" noChangeArrowheads="1"/>
          </p:cNvPicPr>
          <p:nvPr/>
        </p:nvPicPr>
        <p:blipFill>
          <a:blip r:embed="rId4" cstate="print">
            <a:lum bright="30000" contrast="-54000"/>
            <a:extLst>
              <a:ext uri="{28A0092B-C50C-407E-A947-70E740481C1C}">
                <a14:useLocalDpi xmlns:a14="http://schemas.microsoft.com/office/drawing/2010/main" val="0"/>
              </a:ext>
            </a:extLst>
          </a:blip>
          <a:srcRect/>
          <a:stretch>
            <a:fillRect/>
          </a:stretch>
        </p:blipFill>
        <p:spPr bwMode="auto">
          <a:xfrm>
            <a:off x="-36512" y="27384"/>
            <a:ext cx="5003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7" name="Text Box 7"/>
          <p:cNvSpPr txBox="1">
            <a:spLocks noChangeArrowheads="1"/>
          </p:cNvSpPr>
          <p:nvPr/>
        </p:nvSpPr>
        <p:spPr bwMode="auto">
          <a:xfrm>
            <a:off x="1978968" y="5510213"/>
            <a:ext cx="331311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algn="ctr" eaLnBrk="0" fontAlgn="base" hangingPunct="0">
              <a:spcBef>
                <a:spcPct val="5000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5000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5000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50000"/>
              </a:spcBef>
              <a:spcAft>
                <a:spcPct val="0"/>
              </a:spcAft>
              <a:defRPr>
                <a:solidFill>
                  <a:schemeClr val="tx1"/>
                </a:solidFill>
                <a:latin typeface="Arial" charset="0"/>
                <a:ea typeface="Arial" charset="0"/>
                <a:cs typeface="Arial" charset="0"/>
              </a:defRPr>
            </a:lvl9pPr>
          </a:lstStyle>
          <a:p>
            <a:pPr algn="r" eaLnBrk="1" hangingPunct="1"/>
            <a:r>
              <a:rPr lang="en-US" b="1" dirty="0">
                <a:solidFill>
                  <a:srgbClr val="0033CC"/>
                </a:solidFill>
                <a:latin typeface="Tahoma" charset="0"/>
              </a:rPr>
              <a:t>Dinesh Mohan</a:t>
            </a:r>
            <a:endParaRPr lang="en-GB" b="1" dirty="0">
              <a:solidFill>
                <a:srgbClr val="0033CC"/>
              </a:solidFill>
              <a:latin typeface="Tahoma" charset="0"/>
            </a:endParaRPr>
          </a:p>
        </p:txBody>
      </p:sp>
      <p:sp>
        <p:nvSpPr>
          <p:cNvPr id="8" name="Text Box 7"/>
          <p:cNvSpPr txBox="1">
            <a:spLocks noChangeArrowheads="1"/>
          </p:cNvSpPr>
          <p:nvPr/>
        </p:nvSpPr>
        <p:spPr bwMode="auto">
          <a:xfrm>
            <a:off x="5364088" y="220578"/>
            <a:ext cx="37799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algn="ctr" eaLnBrk="0" fontAlgn="base" hangingPunct="0">
              <a:spcBef>
                <a:spcPct val="5000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5000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5000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50000"/>
              </a:spcBef>
              <a:spcAft>
                <a:spcPct val="0"/>
              </a:spcAft>
              <a:defRPr>
                <a:solidFill>
                  <a:schemeClr val="tx1"/>
                </a:solidFill>
                <a:latin typeface="Arial" charset="0"/>
                <a:ea typeface="Arial" charset="0"/>
                <a:cs typeface="Arial" charset="0"/>
              </a:defRPr>
            </a:lvl9pPr>
          </a:lstStyle>
          <a:p>
            <a:pPr algn="r" eaLnBrk="1" hangingPunct="1"/>
            <a:r>
              <a:rPr lang="en-GB" b="1" dirty="0" err="1" smtClean="0">
                <a:solidFill>
                  <a:srgbClr val="0033CC"/>
                </a:solidFill>
                <a:latin typeface="Tahoma" charset="0"/>
              </a:rPr>
              <a:t>PARISAR</a:t>
            </a:r>
            <a:endParaRPr lang="en-GB" b="1" dirty="0">
              <a:solidFill>
                <a:srgbClr val="0033CC"/>
              </a:solidFill>
              <a:latin typeface="Tahoma" charset="0"/>
            </a:endParaRPr>
          </a:p>
        </p:txBody>
      </p:sp>
      <p:sp>
        <p:nvSpPr>
          <p:cNvPr id="9" name="Text Box 6"/>
          <p:cNvSpPr txBox="1">
            <a:spLocks noChangeArrowheads="1"/>
          </p:cNvSpPr>
          <p:nvPr/>
        </p:nvSpPr>
        <p:spPr bwMode="auto">
          <a:xfrm>
            <a:off x="683593" y="2651428"/>
            <a:ext cx="280828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algn="ctr" eaLnBrk="0" fontAlgn="base" hangingPunct="0">
              <a:spcBef>
                <a:spcPct val="5000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5000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5000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50000"/>
              </a:spcBef>
              <a:spcAft>
                <a:spcPct val="0"/>
              </a:spcAft>
              <a:defRPr>
                <a:solidFill>
                  <a:schemeClr val="tx1"/>
                </a:solidFill>
                <a:latin typeface="Arial" charset="0"/>
                <a:ea typeface="Arial" charset="0"/>
                <a:cs typeface="Arial" charset="0"/>
              </a:defRPr>
            </a:lvl9pPr>
          </a:lstStyle>
          <a:p>
            <a:pPr algn="r" eaLnBrk="1" hangingPunct="1"/>
            <a:r>
              <a:rPr lang="en-US" sz="2400" b="1" dirty="0" smtClean="0">
                <a:solidFill>
                  <a:srgbClr val="0033CC"/>
                </a:solidFill>
                <a:latin typeface="Tahoma" charset="0"/>
              </a:rPr>
              <a:t>Accidents, mythologies &amp; science of traffic safety</a:t>
            </a:r>
            <a:endParaRPr lang="en-GB" sz="2400" b="1" dirty="0">
              <a:solidFill>
                <a:srgbClr val="0033CC"/>
              </a:solidFill>
              <a:latin typeface="Tahoma" charset="0"/>
            </a:endParaRPr>
          </a:p>
        </p:txBody>
      </p:sp>
      <p:pic>
        <p:nvPicPr>
          <p:cNvPr id="2" name="Picture 1"/>
          <p:cNvPicPr>
            <a:picLocks noChangeAspect="1"/>
          </p:cNvPicPr>
          <p:nvPr/>
        </p:nvPicPr>
        <p:blipFill>
          <a:blip r:embed="rId5" cstate="print"/>
          <a:stretch>
            <a:fillRect/>
          </a:stretch>
        </p:blipFill>
        <p:spPr>
          <a:xfrm>
            <a:off x="3646885" y="1484784"/>
            <a:ext cx="5461619" cy="3896640"/>
          </a:xfrm>
          <a:prstGeom prst="rect">
            <a:avLst/>
          </a:prstGeom>
        </p:spPr>
      </p:pic>
      <p:sp>
        <p:nvSpPr>
          <p:cNvPr id="11" name="Text Box 7"/>
          <p:cNvSpPr txBox="1">
            <a:spLocks noChangeArrowheads="1"/>
          </p:cNvSpPr>
          <p:nvPr/>
        </p:nvSpPr>
        <p:spPr bwMode="auto">
          <a:xfrm>
            <a:off x="5867400" y="6474822"/>
            <a:ext cx="331311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algn="ctr" eaLnBrk="0" fontAlgn="base" hangingPunct="0">
              <a:spcBef>
                <a:spcPct val="5000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5000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5000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50000"/>
              </a:spcBef>
              <a:spcAft>
                <a:spcPct val="0"/>
              </a:spcAft>
              <a:defRPr>
                <a:solidFill>
                  <a:schemeClr val="tx1"/>
                </a:solidFill>
                <a:latin typeface="Arial" charset="0"/>
                <a:ea typeface="Arial" charset="0"/>
                <a:cs typeface="Arial" charset="0"/>
              </a:defRPr>
            </a:lvl9pPr>
          </a:lstStyle>
          <a:p>
            <a:pPr algn="r" eaLnBrk="1" hangingPunct="1"/>
            <a:r>
              <a:rPr lang="en-US" sz="1400" b="1" dirty="0" smtClean="0">
                <a:solidFill>
                  <a:srgbClr val="0033CC"/>
                </a:solidFill>
                <a:latin typeface="Tahoma" charset="0"/>
              </a:rPr>
              <a:t>Mumbai, 11 March 2017</a:t>
            </a:r>
            <a:endParaRPr lang="en-GB" sz="1400" b="1" dirty="0">
              <a:solidFill>
                <a:srgbClr val="0033CC"/>
              </a:solidFill>
              <a:latin typeface="Tahoma" charset="0"/>
            </a:endParaRPr>
          </a:p>
        </p:txBody>
      </p:sp>
    </p:spTree>
    <p:extLst>
      <p:ext uri="{BB962C8B-B14F-4D97-AF65-F5344CB8AC3E}">
        <p14:creationId xmlns:p14="http://schemas.microsoft.com/office/powerpoint/2010/main" val="36803298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971600" y="44450"/>
            <a:ext cx="7239000" cy="685800"/>
          </a:xfrm>
        </p:spPr>
        <p:txBody>
          <a:bodyPr/>
          <a:lstStyle/>
          <a:p>
            <a:r>
              <a:rPr lang="en-US" sz="3200" b="1">
                <a:solidFill>
                  <a:schemeClr val="accent2"/>
                </a:solidFill>
                <a:latin typeface="Arial" pitchFamily="34" charset="0"/>
              </a:rPr>
              <a:t>School based driver education</a:t>
            </a:r>
            <a:endParaRPr lang="en-US" sz="3200">
              <a:solidFill>
                <a:schemeClr val="accent2"/>
              </a:solidFill>
              <a:latin typeface="AGaramond-Regular" charset="0"/>
            </a:endParaRPr>
          </a:p>
        </p:txBody>
      </p:sp>
      <p:pic>
        <p:nvPicPr>
          <p:cNvPr id="146437" name="Picture 5"/>
          <p:cNvPicPr>
            <a:picLocks noChangeAspect="1" noChangeArrowheads="1"/>
          </p:cNvPicPr>
          <p:nvPr/>
        </p:nvPicPr>
        <p:blipFill>
          <a:blip r:embed="rId3" cstate="print"/>
          <a:srcRect/>
          <a:stretch>
            <a:fillRect/>
          </a:stretch>
        </p:blipFill>
        <p:spPr bwMode="auto">
          <a:xfrm>
            <a:off x="1043608" y="1052513"/>
            <a:ext cx="7043738" cy="5145087"/>
          </a:xfrm>
          <a:prstGeom prst="rect">
            <a:avLst/>
          </a:prstGeom>
          <a:noFill/>
          <a:ln w="28575">
            <a:noFill/>
            <a:miter lim="800000"/>
            <a:headEnd/>
            <a:tailEnd/>
          </a:ln>
          <a:effectLst/>
        </p:spPr>
      </p:pic>
      <p:sp>
        <p:nvSpPr>
          <p:cNvPr id="146438" name="Rectangle 6"/>
          <p:cNvSpPr>
            <a:spLocks noChangeArrowheads="1"/>
          </p:cNvSpPr>
          <p:nvPr/>
        </p:nvSpPr>
        <p:spPr bwMode="auto">
          <a:xfrm>
            <a:off x="3420096" y="4365625"/>
            <a:ext cx="4321175" cy="576263"/>
          </a:xfrm>
          <a:prstGeom prst="rect">
            <a:avLst/>
          </a:prstGeom>
          <a:noFill/>
          <a:ln w="57150">
            <a:solidFill>
              <a:srgbClr val="FF0000"/>
            </a:solidFill>
            <a:miter lim="800000"/>
            <a:headEnd/>
            <a:tailEnd/>
          </a:ln>
          <a:effectLst/>
        </p:spPr>
        <p:txBody>
          <a:bodyPr wrap="none" anchor="ctr"/>
          <a:lstStyle/>
          <a:p>
            <a:endParaRPr lang="en-GB"/>
          </a:p>
        </p:txBody>
      </p:sp>
      <p:sp>
        <p:nvSpPr>
          <p:cNvPr id="146439" name="Rectangle 7"/>
          <p:cNvSpPr>
            <a:spLocks noChangeArrowheads="1"/>
          </p:cNvSpPr>
          <p:nvPr/>
        </p:nvSpPr>
        <p:spPr bwMode="auto">
          <a:xfrm rot="10800000" flipV="1">
            <a:off x="1909763" y="6400284"/>
            <a:ext cx="5324475" cy="369332"/>
          </a:xfrm>
          <a:prstGeom prst="rect">
            <a:avLst/>
          </a:prstGeom>
          <a:noFill/>
          <a:ln w="28575">
            <a:noFill/>
            <a:miter lim="800000"/>
            <a:headEnd/>
            <a:tailEnd/>
          </a:ln>
          <a:effectLst/>
        </p:spPr>
        <p:txBody>
          <a:bodyPr>
            <a:spAutoFit/>
          </a:bodyPr>
          <a:lstStyle/>
          <a:p>
            <a:pPr algn="ctr"/>
            <a:r>
              <a:rPr lang="en-US"/>
              <a:t>http://</a:t>
            </a:r>
            <a:r>
              <a:rPr lang="en-US" dirty="0" err="1"/>
              <a:t>www.cochrane-injuries.lshtm.ac.uk</a:t>
            </a:r>
            <a:r>
              <a:rPr lang="en-US" dirty="0"/>
              <a:t>/</a:t>
            </a:r>
          </a:p>
        </p:txBody>
      </p:sp>
    </p:spTree>
    <p:extLst>
      <p:ext uri="{BB962C8B-B14F-4D97-AF65-F5344CB8AC3E}">
        <p14:creationId xmlns:p14="http://schemas.microsoft.com/office/powerpoint/2010/main" val="23855201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992560" y="381000"/>
            <a:ext cx="7239000" cy="685800"/>
          </a:xfrm>
        </p:spPr>
        <p:txBody>
          <a:bodyPr/>
          <a:lstStyle/>
          <a:p>
            <a:pPr eaLnBrk="1" hangingPunct="1"/>
            <a:r>
              <a:rPr lang="en-US" sz="3200" b="1" dirty="0">
                <a:solidFill>
                  <a:schemeClr val="accent2"/>
                </a:solidFill>
                <a:latin typeface="Arial" charset="0"/>
                <a:cs typeface="Arial" charset="0"/>
              </a:rPr>
              <a:t>The Zero Vision</a:t>
            </a:r>
            <a:br>
              <a:rPr lang="en-US" sz="3200" b="1" dirty="0">
                <a:solidFill>
                  <a:schemeClr val="accent2"/>
                </a:solidFill>
                <a:latin typeface="Arial" charset="0"/>
                <a:cs typeface="Arial" charset="0"/>
              </a:rPr>
            </a:br>
            <a:r>
              <a:rPr lang="en-US" sz="1600" dirty="0">
                <a:solidFill>
                  <a:schemeClr val="accent2"/>
                </a:solidFill>
                <a:latin typeface="AGaramond-Regular" charset="0"/>
                <a:cs typeface="Arial" charset="0"/>
              </a:rPr>
              <a:t>October 1997, Road Traffic Safety Bill, Swedish Parliament </a:t>
            </a:r>
            <a:endParaRPr lang="en-US" sz="3200" dirty="0">
              <a:solidFill>
                <a:schemeClr val="accent2"/>
              </a:solidFill>
              <a:latin typeface="AGaramond-Regular" charset="0"/>
              <a:cs typeface="Arial" charset="0"/>
            </a:endParaRPr>
          </a:p>
        </p:txBody>
      </p:sp>
      <p:sp>
        <p:nvSpPr>
          <p:cNvPr id="33796" name="Rectangle 3"/>
          <p:cNvSpPr>
            <a:spLocks noGrp="1" noChangeArrowheads="1"/>
          </p:cNvSpPr>
          <p:nvPr>
            <p:ph type="body" idx="1"/>
          </p:nvPr>
        </p:nvSpPr>
        <p:spPr>
          <a:xfrm>
            <a:off x="611560" y="1600200"/>
            <a:ext cx="7924800" cy="4572000"/>
          </a:xfrm>
        </p:spPr>
        <p:txBody>
          <a:bodyPr/>
          <a:lstStyle/>
          <a:p>
            <a:pPr marL="609600" indent="-609600" eaLnBrk="1" hangingPunct="1">
              <a:lnSpc>
                <a:spcPct val="90000"/>
              </a:lnSpc>
              <a:buClr>
                <a:srgbClr val="CC3300"/>
              </a:buClr>
              <a:buSzPct val="150000"/>
              <a:buFont typeface="Wingdings" charset="0"/>
              <a:buChar char="§"/>
            </a:pPr>
            <a:r>
              <a:rPr lang="ja-JP" altLang="en-US" sz="2000" b="1" dirty="0">
                <a:latin typeface="Arial" charset="0"/>
                <a:cs typeface="Arial" charset="0"/>
              </a:rPr>
              <a:t>“</a:t>
            </a:r>
            <a:r>
              <a:rPr lang="en-US" sz="2000" b="1" dirty="0">
                <a:latin typeface="Arial" charset="0"/>
                <a:cs typeface="Arial" charset="0"/>
              </a:rPr>
              <a:t>The scientific basis of the zero vision differs from the usual approach to safety in human-machine systems: designing a system to minimize the number of events that cause injury. Instead, the zero vision is based on the notion of "allowing" these incidents to occur, but at a level of violence that does not threaten life or long-term health</a:t>
            </a:r>
            <a:r>
              <a:rPr lang="ja-JP" altLang="en-US" sz="2000" b="1" dirty="0">
                <a:latin typeface="Arial" charset="0"/>
                <a:cs typeface="Arial" charset="0"/>
              </a:rPr>
              <a:t>”</a:t>
            </a:r>
            <a:endParaRPr lang="en-US" sz="2000" b="1" dirty="0">
              <a:latin typeface="Arial" charset="0"/>
              <a:cs typeface="Arial" charset="0"/>
            </a:endParaRPr>
          </a:p>
          <a:p>
            <a:pPr marL="609600" indent="-609600" eaLnBrk="1" hangingPunct="1">
              <a:lnSpc>
                <a:spcPct val="90000"/>
              </a:lnSpc>
              <a:buClr>
                <a:srgbClr val="CC3300"/>
              </a:buClr>
              <a:buSzPct val="150000"/>
              <a:buFont typeface="Wingdings" charset="0"/>
              <a:buChar char="§"/>
            </a:pPr>
            <a:r>
              <a:rPr lang="ja-JP" altLang="en-US" sz="2000" b="1" dirty="0">
                <a:latin typeface="Arial" charset="0"/>
                <a:cs typeface="Arial" charset="0"/>
              </a:rPr>
              <a:t>“</a:t>
            </a:r>
            <a:r>
              <a:rPr lang="en-US" sz="2000" b="1" dirty="0">
                <a:latin typeface="Arial" charset="0"/>
                <a:cs typeface="Arial" charset="0"/>
              </a:rPr>
              <a:t>In the zero vision, the entire transport system must be designed to accommodate the individual who has the worst protection and the lowest tolerance of violence. No event must be allowed to generate a level of violence that is so high that it represents an unacceptable loss of health for that vulnerable individual.</a:t>
            </a:r>
            <a:r>
              <a:rPr lang="ja-JP" altLang="en-US" sz="2000" b="1" dirty="0">
                <a:latin typeface="Arial" charset="0"/>
                <a:cs typeface="Arial" charset="0"/>
              </a:rPr>
              <a:t>”</a:t>
            </a:r>
            <a:endParaRPr lang="en-US" sz="2000" b="1" dirty="0">
              <a:latin typeface="Arial" charset="0"/>
              <a:cs typeface="Arial" charset="0"/>
            </a:endParaRPr>
          </a:p>
          <a:p>
            <a:pPr marL="609600" indent="-609600" eaLnBrk="1" hangingPunct="1">
              <a:lnSpc>
                <a:spcPct val="90000"/>
              </a:lnSpc>
              <a:buClr>
                <a:srgbClr val="CC3300"/>
              </a:buClr>
              <a:buSzPct val="150000"/>
              <a:buFont typeface="Wingdings" charset="0"/>
              <a:buChar char="§"/>
            </a:pPr>
            <a:r>
              <a:rPr lang="ja-JP" altLang="en-US" sz="2000" b="1" dirty="0">
                <a:latin typeface="Arial" charset="0"/>
                <a:cs typeface="Arial" charset="0"/>
              </a:rPr>
              <a:t>“</a:t>
            </a:r>
            <a:r>
              <a:rPr lang="en-US" sz="2000" b="1" dirty="0">
                <a:latin typeface="Arial" charset="0"/>
                <a:cs typeface="Arial" charset="0"/>
              </a:rPr>
              <a:t>The responsibility for every death or loss of health in the road transport system rests with the person responsible for the design of that system. This is the ethical basis for realizing the zero vision.</a:t>
            </a:r>
            <a:r>
              <a:rPr lang="ja-JP" altLang="en-US" sz="2000" b="1" dirty="0">
                <a:latin typeface="Arial" charset="0"/>
                <a:cs typeface="Arial" charset="0"/>
              </a:rPr>
              <a:t>”</a:t>
            </a:r>
            <a:endParaRPr lang="en-US" sz="2000" b="1" dirty="0">
              <a:latin typeface="Arial" charset="0"/>
              <a:cs typeface="Arial" charset="0"/>
            </a:endParaRPr>
          </a:p>
          <a:p>
            <a:pPr marL="2463800" lvl="4" indent="-381000" algn="ctr" eaLnBrk="1" hangingPunct="1">
              <a:lnSpc>
                <a:spcPct val="90000"/>
              </a:lnSpc>
              <a:buClr>
                <a:srgbClr val="CC3300"/>
              </a:buClr>
              <a:buSzPct val="150000"/>
              <a:buFont typeface="Wingdings" charset="0"/>
              <a:buNone/>
            </a:pPr>
            <a:r>
              <a:rPr lang="en-US" sz="1800" b="1" dirty="0">
                <a:latin typeface="Arial" charset="0"/>
                <a:cs typeface="Arial" charset="0"/>
              </a:rPr>
              <a:t>					CLAES TINGVALL</a:t>
            </a:r>
          </a:p>
          <a:p>
            <a:pPr marL="609600" indent="-609600" eaLnBrk="1" hangingPunct="1">
              <a:lnSpc>
                <a:spcPct val="90000"/>
              </a:lnSpc>
              <a:buClr>
                <a:srgbClr val="CC3300"/>
              </a:buClr>
              <a:buSzPct val="150000"/>
              <a:buFont typeface="Wingdings" charset="0"/>
              <a:buChar char="§"/>
            </a:pPr>
            <a:endParaRPr lang="en-US" sz="1800" dirty="0">
              <a:latin typeface="Arial" charset="0"/>
              <a:cs typeface="Arial" charset="0"/>
            </a:endParaRPr>
          </a:p>
        </p:txBody>
      </p:sp>
    </p:spTree>
    <p:extLst>
      <p:ext uri="{BB962C8B-B14F-4D97-AF65-F5344CB8AC3E}">
        <p14:creationId xmlns:p14="http://schemas.microsoft.com/office/powerpoint/2010/main" val="9683047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grpSp>
        <p:nvGrpSpPr>
          <p:cNvPr id="26" name="Group 25"/>
          <p:cNvGrpSpPr/>
          <p:nvPr/>
        </p:nvGrpSpPr>
        <p:grpSpPr>
          <a:xfrm>
            <a:off x="1619672" y="476672"/>
            <a:ext cx="5904656" cy="5832648"/>
            <a:chOff x="2051720" y="620688"/>
            <a:chExt cx="5904656" cy="5832648"/>
          </a:xfrm>
        </p:grpSpPr>
        <p:grpSp>
          <p:nvGrpSpPr>
            <p:cNvPr id="16" name="Group 15"/>
            <p:cNvGrpSpPr/>
            <p:nvPr/>
          </p:nvGrpSpPr>
          <p:grpSpPr>
            <a:xfrm>
              <a:off x="2051720" y="620688"/>
              <a:ext cx="5904656" cy="5832648"/>
              <a:chOff x="2051720" y="620688"/>
              <a:chExt cx="5904656" cy="5832648"/>
            </a:xfrm>
          </p:grpSpPr>
          <p:cxnSp>
            <p:nvCxnSpPr>
              <p:cNvPr id="3" name="Straight Connector 2"/>
              <p:cNvCxnSpPr/>
              <p:nvPr/>
            </p:nvCxnSpPr>
            <p:spPr>
              <a:xfrm>
                <a:off x="5795890" y="620688"/>
                <a:ext cx="246" cy="2160000"/>
              </a:xfrm>
              <a:prstGeom prst="line">
                <a:avLst/>
              </a:prstGeom>
              <a:ln w="1016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211714" y="620688"/>
                <a:ext cx="246" cy="2160000"/>
              </a:xfrm>
              <a:prstGeom prst="line">
                <a:avLst/>
              </a:prstGeom>
              <a:ln w="1016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796136" y="4293096"/>
                <a:ext cx="246" cy="2160000"/>
              </a:xfrm>
              <a:prstGeom prst="line">
                <a:avLst/>
              </a:prstGeom>
              <a:ln w="1016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211960" y="4293336"/>
                <a:ext cx="246" cy="2160000"/>
              </a:xfrm>
              <a:prstGeom prst="line">
                <a:avLst/>
              </a:prstGeom>
              <a:ln w="1016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796376" y="2780928"/>
                <a:ext cx="2160000" cy="570"/>
              </a:xfrm>
              <a:prstGeom prst="line">
                <a:avLst/>
              </a:prstGeom>
              <a:ln w="1016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051720" y="2780928"/>
                <a:ext cx="2160000" cy="570"/>
              </a:xfrm>
              <a:prstGeom prst="line">
                <a:avLst/>
              </a:prstGeom>
              <a:ln w="1016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051720" y="4292526"/>
                <a:ext cx="2160000" cy="570"/>
              </a:xfrm>
              <a:prstGeom prst="line">
                <a:avLst/>
              </a:prstGeom>
              <a:ln w="1016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796376" y="4293096"/>
                <a:ext cx="2160000" cy="570"/>
              </a:xfrm>
              <a:prstGeom prst="line">
                <a:avLst/>
              </a:prstGeom>
              <a:ln w="101600">
                <a:solidFill>
                  <a:schemeClr val="accent6"/>
                </a:solidFill>
              </a:ln>
            </p:spPr>
            <p:style>
              <a:lnRef idx="2">
                <a:schemeClr val="accent1"/>
              </a:lnRef>
              <a:fillRef idx="0">
                <a:schemeClr val="accent1"/>
              </a:fillRef>
              <a:effectRef idx="1">
                <a:schemeClr val="accent1"/>
              </a:effectRef>
              <a:fontRef idx="minor">
                <a:schemeClr val="tx1"/>
              </a:fontRef>
            </p:style>
          </p:cxnSp>
        </p:grpSp>
        <p:cxnSp>
          <p:nvCxnSpPr>
            <p:cNvPr id="22" name="Straight Connector 21"/>
            <p:cNvCxnSpPr/>
            <p:nvPr/>
          </p:nvCxnSpPr>
          <p:spPr>
            <a:xfrm>
              <a:off x="5004048" y="620688"/>
              <a:ext cx="246" cy="2160000"/>
            </a:xfrm>
            <a:prstGeom prst="line">
              <a:avLst/>
            </a:prstGeom>
            <a:ln w="508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004048" y="4293336"/>
              <a:ext cx="246" cy="2160000"/>
            </a:xfrm>
            <a:prstGeom prst="line">
              <a:avLst/>
            </a:prstGeom>
            <a:ln w="508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051720" y="3573016"/>
              <a:ext cx="2160000" cy="0"/>
            </a:xfrm>
            <a:prstGeom prst="line">
              <a:avLst/>
            </a:prstGeom>
            <a:ln w="508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796376" y="3573016"/>
              <a:ext cx="2160000" cy="0"/>
            </a:xfrm>
            <a:prstGeom prst="line">
              <a:avLst/>
            </a:prstGeom>
            <a:ln w="508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grpSp>
      <p:sp>
        <p:nvSpPr>
          <p:cNvPr id="2" name="Regular Pentagon 1"/>
          <p:cNvSpPr/>
          <p:nvPr/>
        </p:nvSpPr>
        <p:spPr>
          <a:xfrm>
            <a:off x="3995936" y="4941168"/>
            <a:ext cx="360040" cy="864096"/>
          </a:xfrm>
          <a:prstGeom prst="pentagon">
            <a:avLst/>
          </a:prstGeom>
          <a:solidFill>
            <a:srgbClr val="3366FF"/>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ardrop 3"/>
          <p:cNvSpPr/>
          <p:nvPr/>
        </p:nvSpPr>
        <p:spPr>
          <a:xfrm>
            <a:off x="2483768" y="2996952"/>
            <a:ext cx="360000" cy="180000"/>
          </a:xfrm>
          <a:prstGeom prst="teardrop">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472608" y="4388911"/>
            <a:ext cx="3563888" cy="2031325"/>
          </a:xfrm>
          <a:prstGeom prst="rect">
            <a:avLst/>
          </a:prstGeom>
        </p:spPr>
        <p:txBody>
          <a:bodyPr wrap="square">
            <a:spAutoFit/>
          </a:bodyPr>
          <a:lstStyle/>
          <a:p>
            <a:r>
              <a:rPr lang="en-US" b="1" dirty="0" smtClean="0">
                <a:solidFill>
                  <a:srgbClr val="0000FF"/>
                </a:solidFill>
              </a:rPr>
              <a:t>279…Rash and negligent driving</a:t>
            </a:r>
          </a:p>
          <a:p>
            <a:r>
              <a:rPr lang="en-US" b="1" dirty="0" smtClean="0">
                <a:solidFill>
                  <a:srgbClr val="0000FF"/>
                </a:solidFill>
              </a:rPr>
              <a:t>304…</a:t>
            </a:r>
            <a:r>
              <a:rPr lang="en-US" b="1" dirty="0">
                <a:solidFill>
                  <a:srgbClr val="0000FF"/>
                </a:solidFill>
              </a:rPr>
              <a:t>C</a:t>
            </a:r>
            <a:r>
              <a:rPr lang="en-US" b="1" dirty="0" smtClean="0">
                <a:solidFill>
                  <a:srgbClr val="0000FF"/>
                </a:solidFill>
              </a:rPr>
              <a:t>ulpable </a:t>
            </a:r>
            <a:r>
              <a:rPr lang="en-US" b="1" dirty="0">
                <a:solidFill>
                  <a:srgbClr val="0000FF"/>
                </a:solidFill>
              </a:rPr>
              <a:t>homicide not amounting to </a:t>
            </a:r>
            <a:r>
              <a:rPr lang="en-US" b="1" dirty="0" smtClean="0">
                <a:solidFill>
                  <a:srgbClr val="0000FF"/>
                </a:solidFill>
              </a:rPr>
              <a:t>murder</a:t>
            </a:r>
          </a:p>
          <a:p>
            <a:endParaRPr lang="en-US" b="1" dirty="0">
              <a:solidFill>
                <a:srgbClr val="0000FF"/>
              </a:solidFill>
            </a:endParaRPr>
          </a:p>
          <a:p>
            <a:pPr marL="285750" indent="-285750">
              <a:buFont typeface="Wingdings" charset="2"/>
              <a:buChar char="Ø"/>
            </a:pPr>
            <a:r>
              <a:rPr lang="en-US" b="1" dirty="0" smtClean="0">
                <a:solidFill>
                  <a:srgbClr val="0000FF"/>
                </a:solidFill>
              </a:rPr>
              <a:t>Teach people and punish them</a:t>
            </a:r>
            <a:endParaRPr lang="en-US" b="1" dirty="0">
              <a:solidFill>
                <a:srgbClr val="0000FF"/>
              </a:solidFill>
            </a:endParaRPr>
          </a:p>
        </p:txBody>
      </p:sp>
      <p:sp>
        <p:nvSpPr>
          <p:cNvPr id="25" name="Rectangle 24"/>
          <p:cNvSpPr/>
          <p:nvPr/>
        </p:nvSpPr>
        <p:spPr>
          <a:xfrm>
            <a:off x="467544" y="836712"/>
            <a:ext cx="3563888" cy="1200329"/>
          </a:xfrm>
          <a:prstGeom prst="rect">
            <a:avLst/>
          </a:prstGeom>
        </p:spPr>
        <p:txBody>
          <a:bodyPr wrap="square">
            <a:spAutoFit/>
          </a:bodyPr>
          <a:lstStyle/>
          <a:p>
            <a:r>
              <a:rPr lang="en-US" b="1" dirty="0" smtClean="0"/>
              <a:t>Car going over the speed </a:t>
            </a:r>
          </a:p>
          <a:p>
            <a:r>
              <a:rPr lang="en-US" b="1" dirty="0" smtClean="0"/>
              <a:t>Limit</a:t>
            </a:r>
          </a:p>
          <a:p>
            <a:r>
              <a:rPr lang="en-US" b="1" dirty="0" smtClean="0"/>
              <a:t>Motorcyclist not wearing helmet dies</a:t>
            </a:r>
          </a:p>
        </p:txBody>
      </p:sp>
    </p:spTree>
    <p:extLst>
      <p:ext uri="{BB962C8B-B14F-4D97-AF65-F5344CB8AC3E}">
        <p14:creationId xmlns:p14="http://schemas.microsoft.com/office/powerpoint/2010/main" val="370359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2.77778E-6 -4.81481E-6 L 0.00399 -0.1993 " pathEditMode="relative" rAng="0" ptsTypes="AA">
                                      <p:cBhvr>
                                        <p:cTn id="6" dur="900" fill="hold"/>
                                        <p:tgtEl>
                                          <p:spTgt spid="2"/>
                                        </p:tgtEl>
                                        <p:attrNameLst>
                                          <p:attrName>ppt_x</p:attrName>
                                          <p:attrName>ppt_y</p:attrName>
                                        </p:attrNameLst>
                                      </p:cBhvr>
                                      <p:rCtr x="191" y="-9977"/>
                                    </p:animMotion>
                                  </p:childTnLst>
                                </p:cTn>
                              </p:par>
                              <p:par>
                                <p:cTn id="7" presetID="42" presetClass="path" presetSubtype="0" accel="50000" decel="50000" fill="hold" grpId="0" nodeType="withEffect">
                                  <p:stCondLst>
                                    <p:cond delay="0"/>
                                  </p:stCondLst>
                                  <p:childTnLst>
                                    <p:animMotion origin="layout" path="M 5.55556E-7 0 L 0.17708 0.08148 " pathEditMode="relative" rAng="0" ptsTypes="AA">
                                      <p:cBhvr>
                                        <p:cTn id="8" dur="900" fill="hold"/>
                                        <p:tgtEl>
                                          <p:spTgt spid="4"/>
                                        </p:tgtEl>
                                        <p:attrNameLst>
                                          <p:attrName>ppt_x</p:attrName>
                                          <p:attrName>ppt_y</p:attrName>
                                        </p:attrNameLst>
                                      </p:cBhvr>
                                      <p:rCtr x="8854" y="4074"/>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grpSp>
        <p:nvGrpSpPr>
          <p:cNvPr id="26" name="Group 25"/>
          <p:cNvGrpSpPr/>
          <p:nvPr/>
        </p:nvGrpSpPr>
        <p:grpSpPr>
          <a:xfrm>
            <a:off x="1548680" y="476672"/>
            <a:ext cx="5904656" cy="5832648"/>
            <a:chOff x="2051720" y="620688"/>
            <a:chExt cx="5904656" cy="5832648"/>
          </a:xfrm>
        </p:grpSpPr>
        <p:grpSp>
          <p:nvGrpSpPr>
            <p:cNvPr id="16" name="Group 15"/>
            <p:cNvGrpSpPr/>
            <p:nvPr/>
          </p:nvGrpSpPr>
          <p:grpSpPr>
            <a:xfrm>
              <a:off x="2051720" y="620688"/>
              <a:ext cx="5904656" cy="5832648"/>
              <a:chOff x="2051720" y="620688"/>
              <a:chExt cx="5904656" cy="5832648"/>
            </a:xfrm>
          </p:grpSpPr>
          <p:cxnSp>
            <p:nvCxnSpPr>
              <p:cNvPr id="3" name="Straight Connector 2"/>
              <p:cNvCxnSpPr/>
              <p:nvPr/>
            </p:nvCxnSpPr>
            <p:spPr>
              <a:xfrm>
                <a:off x="5795890" y="620688"/>
                <a:ext cx="246" cy="2160000"/>
              </a:xfrm>
              <a:prstGeom prst="line">
                <a:avLst/>
              </a:prstGeom>
              <a:ln w="1016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211714" y="620688"/>
                <a:ext cx="246" cy="2160000"/>
              </a:xfrm>
              <a:prstGeom prst="line">
                <a:avLst/>
              </a:prstGeom>
              <a:ln w="1016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796136" y="4293096"/>
                <a:ext cx="246" cy="2160000"/>
              </a:xfrm>
              <a:prstGeom prst="line">
                <a:avLst/>
              </a:prstGeom>
              <a:ln w="1016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211960" y="4293336"/>
                <a:ext cx="246" cy="2160000"/>
              </a:xfrm>
              <a:prstGeom prst="line">
                <a:avLst/>
              </a:prstGeom>
              <a:ln w="1016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796376" y="2780928"/>
                <a:ext cx="2160000" cy="570"/>
              </a:xfrm>
              <a:prstGeom prst="line">
                <a:avLst/>
              </a:prstGeom>
              <a:ln w="1016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051720" y="2780928"/>
                <a:ext cx="2160000" cy="570"/>
              </a:xfrm>
              <a:prstGeom prst="line">
                <a:avLst/>
              </a:prstGeom>
              <a:ln w="1016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051720" y="4292526"/>
                <a:ext cx="2160000" cy="570"/>
              </a:xfrm>
              <a:prstGeom prst="line">
                <a:avLst/>
              </a:prstGeom>
              <a:ln w="1016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796376" y="4293096"/>
                <a:ext cx="2160000" cy="570"/>
              </a:xfrm>
              <a:prstGeom prst="line">
                <a:avLst/>
              </a:prstGeom>
              <a:ln w="101600">
                <a:solidFill>
                  <a:schemeClr val="accent6"/>
                </a:solidFill>
              </a:ln>
            </p:spPr>
            <p:style>
              <a:lnRef idx="2">
                <a:schemeClr val="accent1"/>
              </a:lnRef>
              <a:fillRef idx="0">
                <a:schemeClr val="accent1"/>
              </a:fillRef>
              <a:effectRef idx="1">
                <a:schemeClr val="accent1"/>
              </a:effectRef>
              <a:fontRef idx="minor">
                <a:schemeClr val="tx1"/>
              </a:fontRef>
            </p:style>
          </p:cxnSp>
        </p:grpSp>
        <p:cxnSp>
          <p:nvCxnSpPr>
            <p:cNvPr id="22" name="Straight Connector 21"/>
            <p:cNvCxnSpPr/>
            <p:nvPr/>
          </p:nvCxnSpPr>
          <p:spPr>
            <a:xfrm>
              <a:off x="5004048" y="620688"/>
              <a:ext cx="246" cy="2160000"/>
            </a:xfrm>
            <a:prstGeom prst="line">
              <a:avLst/>
            </a:prstGeom>
            <a:ln w="508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004048" y="4293336"/>
              <a:ext cx="246" cy="2160000"/>
            </a:xfrm>
            <a:prstGeom prst="line">
              <a:avLst/>
            </a:prstGeom>
            <a:ln w="508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051720" y="3573016"/>
              <a:ext cx="2160000" cy="0"/>
            </a:xfrm>
            <a:prstGeom prst="line">
              <a:avLst/>
            </a:prstGeom>
            <a:ln w="508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796376" y="3573016"/>
              <a:ext cx="2160000" cy="0"/>
            </a:xfrm>
            <a:prstGeom prst="line">
              <a:avLst/>
            </a:prstGeom>
            <a:ln w="508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grpSp>
      <p:sp>
        <p:nvSpPr>
          <p:cNvPr id="2" name="Regular Pentagon 1"/>
          <p:cNvSpPr/>
          <p:nvPr/>
        </p:nvSpPr>
        <p:spPr>
          <a:xfrm>
            <a:off x="3924944" y="4941168"/>
            <a:ext cx="360040" cy="864096"/>
          </a:xfrm>
          <a:prstGeom prst="pentagon">
            <a:avLst/>
          </a:prstGeom>
          <a:solidFill>
            <a:srgbClr val="3366FF"/>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ardrop 3"/>
          <p:cNvSpPr/>
          <p:nvPr/>
        </p:nvSpPr>
        <p:spPr>
          <a:xfrm>
            <a:off x="2412776" y="2996952"/>
            <a:ext cx="360000" cy="180000"/>
          </a:xfrm>
          <a:prstGeom prst="teardrop">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a:spLocks noChangeAspect="1"/>
          </p:cNvSpPr>
          <p:nvPr/>
        </p:nvSpPr>
        <p:spPr>
          <a:xfrm>
            <a:off x="3421128" y="2276872"/>
            <a:ext cx="2160000" cy="2160000"/>
          </a:xfrm>
          <a:prstGeom prst="ellipse">
            <a:avLst/>
          </a:prstGeom>
          <a:solidFill>
            <a:schemeClr val="bg1">
              <a:lumMod val="95000"/>
              <a:alpha val="7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665460" y="260648"/>
            <a:ext cx="2839239" cy="400110"/>
          </a:xfrm>
          <a:prstGeom prst="rect">
            <a:avLst/>
          </a:prstGeom>
          <a:noFill/>
        </p:spPr>
        <p:txBody>
          <a:bodyPr wrap="none" rtlCol="0">
            <a:spAutoFit/>
          </a:bodyPr>
          <a:lstStyle/>
          <a:p>
            <a:pPr marL="285750" indent="-285750">
              <a:buClr>
                <a:srgbClr val="FF0000"/>
              </a:buClr>
              <a:buFont typeface="Wingdings" charset="2"/>
              <a:buChar char="Ø"/>
            </a:pPr>
            <a:r>
              <a:rPr lang="en-US" sz="2000" b="1" dirty="0" smtClean="0">
                <a:latin typeface="Calibri"/>
                <a:cs typeface="Calibri"/>
              </a:rPr>
              <a:t>Bright light at junction</a:t>
            </a:r>
            <a:endParaRPr lang="en-US" sz="2000" b="1" dirty="0">
              <a:latin typeface="Calibri"/>
              <a:cs typeface="Calibri"/>
            </a:endParaRPr>
          </a:p>
        </p:txBody>
      </p:sp>
      <p:sp>
        <p:nvSpPr>
          <p:cNvPr id="25" name="Oval 24"/>
          <p:cNvSpPr>
            <a:spLocks noChangeAspect="1"/>
          </p:cNvSpPr>
          <p:nvPr/>
        </p:nvSpPr>
        <p:spPr>
          <a:xfrm>
            <a:off x="3816314" y="2745000"/>
            <a:ext cx="1368000" cy="1368000"/>
          </a:xfrm>
          <a:prstGeom prst="ellipse">
            <a:avLst/>
          </a:prstGeom>
          <a:solidFill>
            <a:schemeClr val="bg1">
              <a:lumMod val="50000"/>
              <a:alpha val="7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5694217" y="724634"/>
            <a:ext cx="1800493" cy="400110"/>
          </a:xfrm>
          <a:prstGeom prst="rect">
            <a:avLst/>
          </a:prstGeom>
          <a:noFill/>
        </p:spPr>
        <p:txBody>
          <a:bodyPr wrap="none" rtlCol="0">
            <a:spAutoFit/>
          </a:bodyPr>
          <a:lstStyle/>
          <a:p>
            <a:pPr marL="285750" indent="-285750">
              <a:buClr>
                <a:srgbClr val="FF0000"/>
              </a:buClr>
              <a:buFont typeface="Wingdings" charset="2"/>
              <a:buChar char="Ø"/>
            </a:pPr>
            <a:r>
              <a:rPr lang="en-US" sz="2000" b="1" dirty="0" smtClean="0">
                <a:latin typeface="Calibri"/>
                <a:cs typeface="Calibri"/>
              </a:rPr>
              <a:t>Roundabout</a:t>
            </a:r>
            <a:endParaRPr lang="en-US" sz="2000" b="1" dirty="0">
              <a:latin typeface="Calibri"/>
              <a:cs typeface="Calibri"/>
            </a:endParaRPr>
          </a:p>
        </p:txBody>
      </p:sp>
      <p:pic>
        <p:nvPicPr>
          <p:cNvPr id="9" name="Picture 8"/>
          <p:cNvPicPr>
            <a:picLocks noChangeAspect="1"/>
          </p:cNvPicPr>
          <p:nvPr/>
        </p:nvPicPr>
        <p:blipFill>
          <a:blip r:embed="rId3" cstate="print"/>
          <a:stretch>
            <a:fillRect/>
          </a:stretch>
        </p:blipFill>
        <p:spPr>
          <a:xfrm rot="19340745">
            <a:off x="3369358" y="3855153"/>
            <a:ext cx="540000" cy="706632"/>
          </a:xfrm>
          <a:prstGeom prst="rect">
            <a:avLst/>
          </a:prstGeom>
        </p:spPr>
      </p:pic>
      <p:sp>
        <p:nvSpPr>
          <p:cNvPr id="29" name="TextBox 28"/>
          <p:cNvSpPr txBox="1"/>
          <p:nvPr/>
        </p:nvSpPr>
        <p:spPr>
          <a:xfrm>
            <a:off x="5724851" y="1156682"/>
            <a:ext cx="1967205" cy="400110"/>
          </a:xfrm>
          <a:prstGeom prst="rect">
            <a:avLst/>
          </a:prstGeom>
          <a:noFill/>
        </p:spPr>
        <p:txBody>
          <a:bodyPr wrap="none" rtlCol="0">
            <a:spAutoFit/>
          </a:bodyPr>
          <a:lstStyle/>
          <a:p>
            <a:pPr marL="285750" indent="-285750">
              <a:buClr>
                <a:srgbClr val="FF0000"/>
              </a:buClr>
              <a:buFont typeface="Wingdings" charset="2"/>
              <a:buChar char="Ø"/>
            </a:pPr>
            <a:r>
              <a:rPr lang="en-US" sz="2000" b="1" dirty="0" smtClean="0">
                <a:latin typeface="Calibri"/>
                <a:cs typeface="Calibri"/>
              </a:rPr>
              <a:t>Speed camera</a:t>
            </a:r>
            <a:endParaRPr lang="en-US" sz="2000" b="1" dirty="0">
              <a:latin typeface="Calibri"/>
              <a:cs typeface="Calibri"/>
            </a:endParaRPr>
          </a:p>
        </p:txBody>
      </p:sp>
      <p:pic>
        <p:nvPicPr>
          <p:cNvPr id="17" name="Picture 16"/>
          <p:cNvPicPr>
            <a:picLocks noChangeAspect="1"/>
          </p:cNvPicPr>
          <p:nvPr/>
        </p:nvPicPr>
        <p:blipFill>
          <a:blip r:embed="rId4" cstate="print"/>
          <a:stretch>
            <a:fillRect/>
          </a:stretch>
        </p:blipFill>
        <p:spPr>
          <a:xfrm>
            <a:off x="5305673" y="3789120"/>
            <a:ext cx="275455" cy="720000"/>
          </a:xfrm>
          <a:prstGeom prst="rect">
            <a:avLst/>
          </a:prstGeom>
        </p:spPr>
      </p:pic>
      <p:sp>
        <p:nvSpPr>
          <p:cNvPr id="31" name="TextBox 30"/>
          <p:cNvSpPr txBox="1"/>
          <p:nvPr/>
        </p:nvSpPr>
        <p:spPr>
          <a:xfrm>
            <a:off x="5725144" y="1516722"/>
            <a:ext cx="2133918" cy="400110"/>
          </a:xfrm>
          <a:prstGeom prst="rect">
            <a:avLst/>
          </a:prstGeom>
          <a:noFill/>
        </p:spPr>
        <p:txBody>
          <a:bodyPr wrap="none" rtlCol="0">
            <a:spAutoFit/>
          </a:bodyPr>
          <a:lstStyle/>
          <a:p>
            <a:pPr marL="285750" indent="-285750">
              <a:buClr>
                <a:srgbClr val="FF0000"/>
              </a:buClr>
              <a:buFont typeface="Wingdings" charset="2"/>
              <a:buChar char="Ø"/>
            </a:pPr>
            <a:r>
              <a:rPr lang="en-US" sz="2000" b="1" dirty="0" smtClean="0">
                <a:latin typeface="Calibri"/>
                <a:cs typeface="Calibri"/>
              </a:rPr>
              <a:t>Police presence</a:t>
            </a:r>
            <a:endParaRPr lang="en-US" sz="2000" b="1" dirty="0">
              <a:latin typeface="Calibri"/>
              <a:cs typeface="Calibri"/>
            </a:endParaRPr>
          </a:p>
        </p:txBody>
      </p:sp>
      <p:pic>
        <p:nvPicPr>
          <p:cNvPr id="21" name="Picture 20"/>
          <p:cNvPicPr>
            <a:picLocks noChangeAspect="1"/>
          </p:cNvPicPr>
          <p:nvPr/>
        </p:nvPicPr>
        <p:blipFill>
          <a:blip r:embed="rId5" cstate="print"/>
          <a:stretch>
            <a:fillRect/>
          </a:stretch>
        </p:blipFill>
        <p:spPr>
          <a:xfrm>
            <a:off x="2268840" y="1700888"/>
            <a:ext cx="720000" cy="720000"/>
          </a:xfrm>
          <a:prstGeom prst="rect">
            <a:avLst/>
          </a:prstGeom>
        </p:spPr>
      </p:pic>
      <p:sp>
        <p:nvSpPr>
          <p:cNvPr id="33" name="TextBox 32"/>
          <p:cNvSpPr txBox="1"/>
          <p:nvPr/>
        </p:nvSpPr>
        <p:spPr>
          <a:xfrm>
            <a:off x="5725144" y="1876762"/>
            <a:ext cx="2544286" cy="400110"/>
          </a:xfrm>
          <a:prstGeom prst="rect">
            <a:avLst/>
          </a:prstGeom>
          <a:noFill/>
        </p:spPr>
        <p:txBody>
          <a:bodyPr wrap="none" rtlCol="0">
            <a:spAutoFit/>
          </a:bodyPr>
          <a:lstStyle/>
          <a:p>
            <a:pPr marL="285750" indent="-285750">
              <a:buClr>
                <a:srgbClr val="FF0000"/>
              </a:buClr>
              <a:buFont typeface="Wingdings" charset="2"/>
              <a:buChar char="Ø"/>
            </a:pPr>
            <a:r>
              <a:rPr lang="en-US" sz="2000" b="1" dirty="0" smtClean="0">
                <a:latin typeface="Calibri"/>
                <a:cs typeface="Calibri"/>
              </a:rPr>
              <a:t>Helmet compulsory</a:t>
            </a:r>
            <a:endParaRPr lang="en-US" sz="2000" b="1" dirty="0">
              <a:latin typeface="Calibri"/>
              <a:cs typeface="Calibri"/>
            </a:endParaRPr>
          </a:p>
        </p:txBody>
      </p:sp>
    </p:spTree>
    <p:extLst>
      <p:ext uri="{BB962C8B-B14F-4D97-AF65-F5344CB8AC3E}">
        <p14:creationId xmlns:p14="http://schemas.microsoft.com/office/powerpoint/2010/main" val="23406219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25" grpId="0" animBg="1"/>
      <p:bldP spid="27" grpId="0"/>
      <p:bldP spid="29" grpId="0"/>
      <p:bldP spid="31"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 name="Object 6"/>
          <p:cNvGraphicFramePr>
            <a:graphicFrameLocks noChangeAspect="1"/>
          </p:cNvGraphicFramePr>
          <p:nvPr>
            <p:extLst>
              <p:ext uri="{D42A27DB-BD31-4B8C-83A1-F6EECF244321}">
                <p14:modId xmlns:p14="http://schemas.microsoft.com/office/powerpoint/2010/main" val="333697474"/>
              </p:ext>
            </p:extLst>
          </p:nvPr>
        </p:nvGraphicFramePr>
        <p:xfrm>
          <a:off x="1259632" y="620985"/>
          <a:ext cx="3254375" cy="6048375"/>
        </p:xfrm>
        <a:graphic>
          <a:graphicData uri="http://schemas.openxmlformats.org/presentationml/2006/ole">
            <mc:AlternateContent xmlns:mc="http://schemas.openxmlformats.org/markup-compatibility/2006">
              <mc:Choice xmlns:v="urn:schemas-microsoft-com:vml" Requires="v">
                <p:oleObj spid="_x0000_s26680" name="Acrobat Document" r:id="rId4" imgW="5346700" imgH="9918700" progId="AcroExch.Document.7">
                  <p:embed/>
                </p:oleObj>
              </mc:Choice>
              <mc:Fallback>
                <p:oleObj name="Acrobat Document" r:id="rId4" imgW="5346700" imgH="9918700" progId="AcroExch.Document.7">
                  <p:embed/>
                  <p:pic>
                    <p:nvPicPr>
                      <p:cNvPr id="0"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620985"/>
                        <a:ext cx="3254375" cy="60483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2053" name="Text Box 7"/>
          <p:cNvSpPr txBox="1">
            <a:spLocks noChangeArrowheads="1"/>
          </p:cNvSpPr>
          <p:nvPr/>
        </p:nvSpPr>
        <p:spPr bwMode="auto">
          <a:xfrm>
            <a:off x="4715620" y="836613"/>
            <a:ext cx="37433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algn="ctr" eaLnBrk="0" fontAlgn="base" hangingPunct="0">
              <a:spcBef>
                <a:spcPct val="5000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5000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5000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50000"/>
              </a:spcBef>
              <a:spcAft>
                <a:spcPct val="0"/>
              </a:spcAft>
              <a:defRPr>
                <a:solidFill>
                  <a:schemeClr val="tx1"/>
                </a:solidFill>
                <a:latin typeface="Arial" charset="0"/>
                <a:ea typeface="Arial" charset="0"/>
                <a:cs typeface="Arial" charset="0"/>
              </a:defRPr>
            </a:lvl9pPr>
          </a:lstStyle>
          <a:p>
            <a:pPr algn="l" eaLnBrk="1" hangingPunct="1"/>
            <a:endParaRPr lang="en-US"/>
          </a:p>
        </p:txBody>
      </p:sp>
      <p:sp>
        <p:nvSpPr>
          <p:cNvPr id="2054" name="Text Box 8"/>
          <p:cNvSpPr txBox="1">
            <a:spLocks noChangeArrowheads="1"/>
          </p:cNvSpPr>
          <p:nvPr/>
        </p:nvSpPr>
        <p:spPr bwMode="auto">
          <a:xfrm>
            <a:off x="4426695" y="548680"/>
            <a:ext cx="4032250" cy="369332"/>
          </a:xfrm>
          <a:prstGeom prst="rect">
            <a:avLst/>
          </a:prstGeom>
          <a:solidFill>
            <a:srgbClr val="C0C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algn="ctr" eaLnBrk="0" fontAlgn="base" hangingPunct="0">
              <a:spcBef>
                <a:spcPct val="5000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5000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5000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50000"/>
              </a:spcBef>
              <a:spcAft>
                <a:spcPct val="0"/>
              </a:spcAft>
              <a:defRPr>
                <a:solidFill>
                  <a:schemeClr val="tx1"/>
                </a:solidFill>
                <a:latin typeface="Arial" charset="0"/>
                <a:ea typeface="Arial" charset="0"/>
                <a:cs typeface="Arial" charset="0"/>
              </a:defRPr>
            </a:lvl9pPr>
          </a:lstStyle>
          <a:p>
            <a:pPr eaLnBrk="1" hangingPunct="1"/>
            <a:r>
              <a:rPr lang="en-US" b="1" dirty="0" smtClean="0">
                <a:solidFill>
                  <a:schemeClr val="accent2"/>
                </a:solidFill>
              </a:rPr>
              <a:t>VALUE </a:t>
            </a:r>
            <a:r>
              <a:rPr lang="en-US" b="1" dirty="0">
                <a:solidFill>
                  <a:schemeClr val="accent2"/>
                </a:solidFill>
              </a:rPr>
              <a:t>OF LIFE AND AWARENESS</a:t>
            </a:r>
          </a:p>
        </p:txBody>
      </p:sp>
      <p:sp>
        <p:nvSpPr>
          <p:cNvPr id="2057" name="Text Box 9"/>
          <p:cNvSpPr txBox="1">
            <a:spLocks noChangeArrowheads="1"/>
          </p:cNvSpPr>
          <p:nvPr/>
        </p:nvSpPr>
        <p:spPr bwMode="auto">
          <a:xfrm>
            <a:off x="4426695" y="980728"/>
            <a:ext cx="3960812" cy="5632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73050" indent="-273050">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algn="ctr" eaLnBrk="0" fontAlgn="base" hangingPunct="0">
              <a:spcBef>
                <a:spcPct val="5000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5000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5000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50000"/>
              </a:spcBef>
              <a:spcAft>
                <a:spcPct val="0"/>
              </a:spcAft>
              <a:defRPr>
                <a:solidFill>
                  <a:schemeClr val="tx1"/>
                </a:solidFill>
                <a:latin typeface="Arial" charset="0"/>
                <a:ea typeface="Arial" charset="0"/>
                <a:cs typeface="Arial" charset="0"/>
              </a:defRPr>
            </a:lvl9pPr>
          </a:lstStyle>
          <a:p>
            <a:pPr algn="l" eaLnBrk="1" hangingPunct="1">
              <a:buClr>
                <a:srgbClr val="FF3300"/>
              </a:buClr>
              <a:buFont typeface="Wingdings" charset="0"/>
              <a:buChar char="q"/>
            </a:pPr>
            <a:r>
              <a:rPr lang="en-US" sz="2400" b="1" dirty="0"/>
              <a:t>Awareness: people fed up with frequency of death and injury – violence a symptom of concern?</a:t>
            </a:r>
          </a:p>
          <a:p>
            <a:pPr algn="l" eaLnBrk="1" hangingPunct="1">
              <a:buClr>
                <a:srgbClr val="FF3300"/>
              </a:buClr>
              <a:buFont typeface="Wingdings" charset="0"/>
              <a:buChar char="q"/>
            </a:pPr>
            <a:endParaRPr lang="en-US" sz="2400" b="1" dirty="0"/>
          </a:p>
          <a:p>
            <a:pPr algn="l" eaLnBrk="1" hangingPunct="1">
              <a:buClr>
                <a:srgbClr val="FF3300"/>
              </a:buClr>
              <a:buFont typeface="Wingdings" charset="0"/>
              <a:buChar char="q"/>
            </a:pPr>
            <a:r>
              <a:rPr lang="en-US" sz="2400" b="1" dirty="0"/>
              <a:t>Value of life: </a:t>
            </a:r>
            <a:r>
              <a:rPr lang="en-US" sz="2400" b="1" dirty="0" smtClean="0"/>
              <a:t>Willingness to </a:t>
            </a:r>
            <a:r>
              <a:rPr lang="en-US" sz="2400" b="1" dirty="0"/>
              <a:t>keep treatment going even after bankruptcy – infinite?</a:t>
            </a:r>
          </a:p>
          <a:p>
            <a:pPr algn="l" eaLnBrk="1" hangingPunct="1">
              <a:buClr>
                <a:srgbClr val="FF3300"/>
              </a:buClr>
              <a:buFont typeface="Wingdings" charset="0"/>
              <a:buChar char="q"/>
            </a:pPr>
            <a:endParaRPr lang="en-US" sz="2400" b="1" dirty="0"/>
          </a:p>
          <a:p>
            <a:pPr algn="l" eaLnBrk="1" hangingPunct="1">
              <a:buClr>
                <a:srgbClr val="FF3300"/>
              </a:buClr>
              <a:buFont typeface="Wingdings" charset="0"/>
              <a:buChar char="q"/>
            </a:pPr>
            <a:r>
              <a:rPr lang="en-US" sz="2400" b="1" dirty="0"/>
              <a:t>Punishment: severe and immediate – effect on crash rates? </a:t>
            </a:r>
          </a:p>
        </p:txBody>
      </p:sp>
      <p:sp>
        <p:nvSpPr>
          <p:cNvPr id="2" name="TextBox 1"/>
          <p:cNvSpPr txBox="1"/>
          <p:nvPr/>
        </p:nvSpPr>
        <p:spPr>
          <a:xfrm>
            <a:off x="2555057" y="-27384"/>
            <a:ext cx="4182756" cy="584776"/>
          </a:xfrm>
          <a:prstGeom prst="rect">
            <a:avLst/>
          </a:prstGeom>
          <a:noFill/>
        </p:spPr>
        <p:txBody>
          <a:bodyPr wrap="none" rtlCol="0">
            <a:spAutoFit/>
          </a:bodyPr>
          <a:lstStyle/>
          <a:p>
            <a:r>
              <a:rPr lang="en-US" sz="3200" b="1" dirty="0" smtClean="0">
                <a:solidFill>
                  <a:srgbClr val="0000FF"/>
                </a:solidFill>
                <a:latin typeface="Calibri"/>
                <a:cs typeface="Calibri"/>
              </a:rPr>
              <a:t>THE INDIAN SITUATION</a:t>
            </a:r>
            <a:endParaRPr lang="en-US" sz="3200" b="1" dirty="0">
              <a:solidFill>
                <a:srgbClr val="0000FF"/>
              </a:solidFill>
              <a:latin typeface="Calibri"/>
              <a:cs typeface="Calibri"/>
            </a:endParaRPr>
          </a:p>
        </p:txBody>
      </p:sp>
    </p:spTree>
    <p:extLst>
      <p:ext uri="{BB962C8B-B14F-4D97-AF65-F5344CB8AC3E}">
        <p14:creationId xmlns:p14="http://schemas.microsoft.com/office/powerpoint/2010/main" val="1656289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057">
                                            <p:txEl>
                                              <p:pRg st="0" end="0"/>
                                            </p:txEl>
                                          </p:spTgt>
                                        </p:tgtEl>
                                        <p:attrNameLst>
                                          <p:attrName>style.visibility</p:attrName>
                                        </p:attrNameLst>
                                      </p:cBhvr>
                                      <p:to>
                                        <p:strVal val="visible"/>
                                      </p:to>
                                    </p:set>
                                    <p:animEffect transition="in" filter="wipe(down)">
                                      <p:cBhvr>
                                        <p:cTn id="7" dur="500"/>
                                        <p:tgtEl>
                                          <p:spTgt spid="20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057">
                                            <p:txEl>
                                              <p:pRg st="2" end="2"/>
                                            </p:txEl>
                                          </p:spTgt>
                                        </p:tgtEl>
                                        <p:attrNameLst>
                                          <p:attrName>style.visibility</p:attrName>
                                        </p:attrNameLst>
                                      </p:cBhvr>
                                      <p:to>
                                        <p:strVal val="visible"/>
                                      </p:to>
                                    </p:set>
                                    <p:animEffect transition="in" filter="wipe(down)">
                                      <p:cBhvr>
                                        <p:cTn id="12" dur="500"/>
                                        <p:tgtEl>
                                          <p:spTgt spid="205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057">
                                            <p:txEl>
                                              <p:pRg st="4" end="4"/>
                                            </p:txEl>
                                          </p:spTgt>
                                        </p:tgtEl>
                                        <p:attrNameLst>
                                          <p:attrName>style.visibility</p:attrName>
                                        </p:attrNameLst>
                                      </p:cBhvr>
                                      <p:to>
                                        <p:strVal val="visible"/>
                                      </p:to>
                                    </p:set>
                                    <p:animEffect transition="in" filter="wipe(down)">
                                      <p:cBhvr>
                                        <p:cTn id="17" dur="500"/>
                                        <p:tgtEl>
                                          <p:spTgt spid="205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6282" y="568103"/>
            <a:ext cx="5128006" cy="5938072"/>
          </a:xfrm>
          <a:prstGeom prst="rect">
            <a:avLst/>
          </a:prstGeom>
        </p:spPr>
      </p:pic>
      <p:sp>
        <p:nvSpPr>
          <p:cNvPr id="3077" name="TextBox 5"/>
          <p:cNvSpPr txBox="1">
            <a:spLocks noChangeArrowheads="1"/>
          </p:cNvSpPr>
          <p:nvPr/>
        </p:nvSpPr>
        <p:spPr bwMode="auto">
          <a:xfrm>
            <a:off x="1241251" y="142875"/>
            <a:ext cx="6715125" cy="369888"/>
          </a:xfrm>
          <a:prstGeom prst="rect">
            <a:avLst/>
          </a:prstGeom>
          <a:noFill/>
          <a:ln w="9525">
            <a:noFill/>
            <a:miter lim="800000"/>
            <a:headEnd/>
            <a:tailEnd/>
          </a:ln>
        </p:spPr>
        <p:txBody>
          <a:bodyPr>
            <a:spAutoFit/>
          </a:bodyPr>
          <a:lstStyle/>
          <a:p>
            <a:pPr algn="ctr"/>
            <a:r>
              <a:rPr lang="en-GB" b="1">
                <a:solidFill>
                  <a:srgbClr val="002060"/>
                </a:solidFill>
                <a:latin typeface="Verdana" pitchFamily="34" charset="0"/>
              </a:rPr>
              <a:t>Fatalities per million persons – states and UT</a:t>
            </a:r>
          </a:p>
        </p:txBody>
      </p:sp>
      <p:sp>
        <p:nvSpPr>
          <p:cNvPr id="7" name="5-Point Star 6"/>
          <p:cNvSpPr/>
          <p:nvPr/>
        </p:nvSpPr>
        <p:spPr>
          <a:xfrm flipV="1">
            <a:off x="2411760" y="1268760"/>
            <a:ext cx="214313" cy="214313"/>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5-Point Star 8"/>
          <p:cNvSpPr/>
          <p:nvPr/>
        </p:nvSpPr>
        <p:spPr>
          <a:xfrm rot="10800000">
            <a:off x="2269455" y="980728"/>
            <a:ext cx="214313" cy="168275"/>
          </a:xfrm>
          <a:prstGeom prst="star5">
            <a:avLst/>
          </a:prstGeom>
          <a:solidFill>
            <a:srgbClr val="FF0000"/>
          </a:solidFill>
          <a:ln w="25400"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GB"/>
          </a:p>
        </p:txBody>
      </p:sp>
      <p:sp>
        <p:nvSpPr>
          <p:cNvPr id="10" name="5-Point Star 9"/>
          <p:cNvSpPr/>
          <p:nvPr/>
        </p:nvSpPr>
        <p:spPr>
          <a:xfrm>
            <a:off x="1979712" y="1556792"/>
            <a:ext cx="247650" cy="285750"/>
          </a:xfrm>
          <a:prstGeom prst="star5">
            <a:avLst/>
          </a:prstGeom>
          <a:solidFill>
            <a:srgbClr val="FF0000"/>
          </a:solidFill>
          <a:ln w="25400"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GB"/>
          </a:p>
        </p:txBody>
      </p:sp>
      <p:sp>
        <p:nvSpPr>
          <p:cNvPr id="11" name="5-Point Star 10"/>
          <p:cNvSpPr/>
          <p:nvPr/>
        </p:nvSpPr>
        <p:spPr>
          <a:xfrm>
            <a:off x="2485479" y="1772816"/>
            <a:ext cx="214313" cy="214312"/>
          </a:xfrm>
          <a:prstGeom prst="star5">
            <a:avLst/>
          </a:prstGeom>
          <a:solidFill>
            <a:srgbClr val="FFC000"/>
          </a:solidFill>
          <a:ln w="25400" cap="flat" cmpd="sng" algn="ctr">
            <a:solidFill>
              <a:srgbClr val="FFC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GB"/>
          </a:p>
        </p:txBody>
      </p:sp>
      <p:sp>
        <p:nvSpPr>
          <p:cNvPr id="12" name="TextBox 1"/>
          <p:cNvSpPr txBox="1">
            <a:spLocks noChangeArrowheads="1"/>
          </p:cNvSpPr>
          <p:nvPr/>
        </p:nvSpPr>
        <p:spPr bwMode="auto">
          <a:xfrm>
            <a:off x="1312118" y="6458471"/>
            <a:ext cx="6572250" cy="642937"/>
          </a:xfrm>
          <a:prstGeom prst="rect">
            <a:avLst/>
          </a:prstGeom>
          <a:noFill/>
          <a:ln w="9525">
            <a:noFill/>
            <a:miter lim="800000"/>
            <a:headEnd/>
            <a:tailEnd/>
          </a:ln>
        </p:spPr>
        <p:txBody>
          <a:bodyPr/>
          <a:lstStyle/>
          <a:p>
            <a:pPr algn="ctr"/>
            <a:r>
              <a:rPr lang="en-GB" sz="2000" b="1">
                <a:solidFill>
                  <a:srgbClr val="FF0000"/>
                </a:solidFill>
              </a:rPr>
              <a:t>“Culture” does not seem to be a determining factor</a:t>
            </a:r>
          </a:p>
        </p:txBody>
      </p:sp>
    </p:spTree>
    <p:extLst>
      <p:ext uri="{BB962C8B-B14F-4D97-AF65-F5344CB8AC3E}">
        <p14:creationId xmlns:p14="http://schemas.microsoft.com/office/powerpoint/2010/main" val="27871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00016" y="646113"/>
            <a:ext cx="6957464" cy="5652311"/>
            <a:chOff x="930493" y="657009"/>
            <a:chExt cx="6957464" cy="5652311"/>
          </a:xfrm>
        </p:grpSpPr>
        <p:pic>
          <p:nvPicPr>
            <p:cNvPr id="3" name="Picture 2"/>
            <p:cNvPicPr>
              <a:picLocks noChangeAspect="1"/>
            </p:cNvPicPr>
            <p:nvPr/>
          </p:nvPicPr>
          <p:blipFill rotWithShape="1">
            <a:blip r:embed="rId3"/>
            <a:srcRect r="54839"/>
            <a:stretch/>
          </p:blipFill>
          <p:spPr>
            <a:xfrm>
              <a:off x="930493" y="657009"/>
              <a:ext cx="2215626" cy="5652311"/>
            </a:xfrm>
            <a:prstGeom prst="rect">
              <a:avLst/>
            </a:prstGeom>
          </p:spPr>
        </p:pic>
        <p:pic>
          <p:nvPicPr>
            <p:cNvPr id="4" name="Picture 3"/>
            <p:cNvPicPr>
              <a:picLocks noChangeAspect="1"/>
            </p:cNvPicPr>
            <p:nvPr/>
          </p:nvPicPr>
          <p:blipFill>
            <a:blip r:embed="rId4"/>
            <a:stretch>
              <a:fillRect/>
            </a:stretch>
          </p:blipFill>
          <p:spPr>
            <a:xfrm>
              <a:off x="2987824" y="657010"/>
              <a:ext cx="4900133" cy="5646556"/>
            </a:xfrm>
            <a:prstGeom prst="rect">
              <a:avLst/>
            </a:prstGeom>
          </p:spPr>
        </p:pic>
      </p:grpSp>
      <p:sp>
        <p:nvSpPr>
          <p:cNvPr id="5" name="Pentagon 4"/>
          <p:cNvSpPr/>
          <p:nvPr/>
        </p:nvSpPr>
        <p:spPr>
          <a:xfrm>
            <a:off x="3154848" y="1196752"/>
            <a:ext cx="285750" cy="142875"/>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Pentagon 5"/>
          <p:cNvSpPr/>
          <p:nvPr/>
        </p:nvSpPr>
        <p:spPr>
          <a:xfrm>
            <a:off x="3152566" y="2206005"/>
            <a:ext cx="285750" cy="142875"/>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Pentagon 6"/>
          <p:cNvSpPr/>
          <p:nvPr/>
        </p:nvSpPr>
        <p:spPr>
          <a:xfrm>
            <a:off x="3152566" y="2924944"/>
            <a:ext cx="285750" cy="142875"/>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Pentagon 7"/>
          <p:cNvSpPr/>
          <p:nvPr/>
        </p:nvSpPr>
        <p:spPr>
          <a:xfrm>
            <a:off x="3154848" y="1772816"/>
            <a:ext cx="285750" cy="142875"/>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Pentagon 8"/>
          <p:cNvSpPr/>
          <p:nvPr/>
        </p:nvSpPr>
        <p:spPr>
          <a:xfrm>
            <a:off x="3152566" y="1053877"/>
            <a:ext cx="285750" cy="142875"/>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Pentagon 9"/>
          <p:cNvSpPr/>
          <p:nvPr/>
        </p:nvSpPr>
        <p:spPr>
          <a:xfrm>
            <a:off x="3154848" y="1412776"/>
            <a:ext cx="285750" cy="142875"/>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Pentagon 10"/>
          <p:cNvSpPr/>
          <p:nvPr/>
        </p:nvSpPr>
        <p:spPr>
          <a:xfrm>
            <a:off x="3154848" y="2708920"/>
            <a:ext cx="285750" cy="142875"/>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Pentagon 11"/>
          <p:cNvSpPr/>
          <p:nvPr/>
        </p:nvSpPr>
        <p:spPr>
          <a:xfrm>
            <a:off x="3154848" y="2564904"/>
            <a:ext cx="285750" cy="142875"/>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61" name="Rectangle 12"/>
          <p:cNvSpPr>
            <a:spLocks noChangeArrowheads="1"/>
          </p:cNvSpPr>
          <p:nvPr/>
        </p:nvSpPr>
        <p:spPr bwMode="auto">
          <a:xfrm>
            <a:off x="1169813" y="0"/>
            <a:ext cx="6786563" cy="646113"/>
          </a:xfrm>
          <a:prstGeom prst="rect">
            <a:avLst/>
          </a:prstGeom>
          <a:noFill/>
          <a:ln w="9525">
            <a:noFill/>
            <a:miter lim="800000"/>
            <a:headEnd/>
            <a:tailEnd/>
          </a:ln>
        </p:spPr>
        <p:txBody>
          <a:bodyPr>
            <a:spAutoFit/>
          </a:bodyPr>
          <a:lstStyle/>
          <a:p>
            <a:pPr algn="ctr"/>
            <a:r>
              <a:rPr lang="en-US" b="1" dirty="0">
                <a:solidFill>
                  <a:srgbClr val="002060"/>
                </a:solidFill>
                <a:latin typeface="Verdana" pitchFamily="34" charset="0"/>
              </a:rPr>
              <a:t>Traffic fatality rates in cities with populations of at least one million, </a:t>
            </a:r>
            <a:r>
              <a:rPr lang="en-US" b="1" dirty="0" smtClean="0">
                <a:solidFill>
                  <a:srgbClr val="002060"/>
                </a:solidFill>
                <a:latin typeface="Verdana" pitchFamily="34" charset="0"/>
              </a:rPr>
              <a:t>1991, 2001, 2011</a:t>
            </a:r>
            <a:endParaRPr lang="en-GB" b="1" dirty="0">
              <a:solidFill>
                <a:srgbClr val="002060"/>
              </a:solidFill>
              <a:latin typeface="Verdana" pitchFamily="34" charset="0"/>
            </a:endParaRPr>
          </a:p>
        </p:txBody>
      </p:sp>
      <p:sp>
        <p:nvSpPr>
          <p:cNvPr id="2062" name="Rectangle 13"/>
          <p:cNvSpPr>
            <a:spLocks noChangeArrowheads="1"/>
          </p:cNvSpPr>
          <p:nvPr/>
        </p:nvSpPr>
        <p:spPr bwMode="auto">
          <a:xfrm>
            <a:off x="-36512" y="6529388"/>
            <a:ext cx="1617751" cy="276999"/>
          </a:xfrm>
          <a:prstGeom prst="rect">
            <a:avLst/>
          </a:prstGeom>
          <a:noFill/>
          <a:ln w="9525">
            <a:noFill/>
            <a:miter lim="800000"/>
            <a:headEnd/>
            <a:tailEnd/>
          </a:ln>
        </p:spPr>
        <p:txBody>
          <a:bodyPr wrap="none">
            <a:spAutoFit/>
          </a:bodyPr>
          <a:lstStyle/>
          <a:p>
            <a:r>
              <a:rPr lang="en-GB" sz="1200" i="1" dirty="0"/>
              <a:t>Source: </a:t>
            </a:r>
            <a:r>
              <a:rPr lang="en-GB" sz="1200" i="1" dirty="0" err="1"/>
              <a:t>NCRB</a:t>
            </a:r>
            <a:r>
              <a:rPr lang="en-GB" sz="1200" i="1" dirty="0"/>
              <a:t>, </a:t>
            </a:r>
            <a:r>
              <a:rPr lang="en-GB" sz="1200" i="1" dirty="0" smtClean="0"/>
              <a:t>2016</a:t>
            </a:r>
            <a:endParaRPr lang="en-GB" sz="1200" i="1" dirty="0"/>
          </a:p>
        </p:txBody>
      </p:sp>
      <p:sp>
        <p:nvSpPr>
          <p:cNvPr id="15" name="TextBox 14"/>
          <p:cNvSpPr txBox="1">
            <a:spLocks noChangeArrowheads="1"/>
          </p:cNvSpPr>
          <p:nvPr/>
        </p:nvSpPr>
        <p:spPr bwMode="auto">
          <a:xfrm>
            <a:off x="2163092" y="6488113"/>
            <a:ext cx="4929188" cy="369887"/>
          </a:xfrm>
          <a:prstGeom prst="rect">
            <a:avLst/>
          </a:prstGeom>
          <a:solidFill>
            <a:srgbClr val="FFFF00"/>
          </a:solidFill>
          <a:ln w="9525">
            <a:noFill/>
            <a:miter lim="800000"/>
            <a:headEnd/>
            <a:tailEnd/>
          </a:ln>
        </p:spPr>
        <p:txBody>
          <a:bodyPr>
            <a:spAutoFit/>
          </a:bodyPr>
          <a:lstStyle/>
          <a:p>
            <a:r>
              <a:rPr lang="en-GB" b="1">
                <a:solidFill>
                  <a:srgbClr val="002060"/>
                </a:solidFill>
              </a:rPr>
              <a:t>Increase 2-5 times in 5 years in many cities</a:t>
            </a:r>
          </a:p>
        </p:txBody>
      </p:sp>
      <p:sp>
        <p:nvSpPr>
          <p:cNvPr id="16" name="Right Arrow 15"/>
          <p:cNvSpPr/>
          <p:nvPr/>
        </p:nvSpPr>
        <p:spPr>
          <a:xfrm flipV="1">
            <a:off x="776674" y="5157192"/>
            <a:ext cx="64770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Right Arrow 21"/>
          <p:cNvSpPr/>
          <p:nvPr/>
        </p:nvSpPr>
        <p:spPr>
          <a:xfrm flipV="1">
            <a:off x="683568" y="2204864"/>
            <a:ext cx="64770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293780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4572000" y="1557312"/>
            <a:ext cx="4320000" cy="4680000"/>
          </a:xfrm>
          <a:prstGeom prst="rect">
            <a:avLst/>
          </a:prstGeom>
        </p:spPr>
      </p:pic>
      <p:pic>
        <p:nvPicPr>
          <p:cNvPr id="5" name="Picture 4"/>
          <p:cNvPicPr>
            <a:picLocks noChangeAspect="1"/>
          </p:cNvPicPr>
          <p:nvPr/>
        </p:nvPicPr>
        <p:blipFill>
          <a:blip r:embed="rId4" cstate="print"/>
          <a:stretch>
            <a:fillRect/>
          </a:stretch>
        </p:blipFill>
        <p:spPr>
          <a:xfrm>
            <a:off x="251520" y="836712"/>
            <a:ext cx="4320000" cy="4680000"/>
          </a:xfrm>
          <a:prstGeom prst="rect">
            <a:avLst/>
          </a:prstGeom>
        </p:spPr>
      </p:pic>
      <p:sp>
        <p:nvSpPr>
          <p:cNvPr id="3074" name="Rectangle 2"/>
          <p:cNvSpPr>
            <a:spLocks noChangeArrowheads="1"/>
          </p:cNvSpPr>
          <p:nvPr/>
        </p:nvSpPr>
        <p:spPr bwMode="auto">
          <a:xfrm>
            <a:off x="1588" y="2408239"/>
            <a:ext cx="91440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 name="Rectangle 9"/>
          <p:cNvSpPr/>
          <p:nvPr/>
        </p:nvSpPr>
        <p:spPr>
          <a:xfrm>
            <a:off x="2191030" y="0"/>
            <a:ext cx="4807326" cy="584776"/>
          </a:xfrm>
          <a:prstGeom prst="rect">
            <a:avLst/>
          </a:prstGeom>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3200" b="1" dirty="0" smtClean="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Calibri"/>
                <a:cs typeface="Calibri"/>
              </a:rPr>
              <a:t>Fatalities by road user type</a:t>
            </a:r>
            <a:endParaRPr lang="en-US" sz="3200" b="1" dirty="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Calibri"/>
              <a:cs typeface="Calibri"/>
            </a:endParaRPr>
          </a:p>
        </p:txBody>
      </p:sp>
      <p:sp>
        <p:nvSpPr>
          <p:cNvPr id="3" name="Frame 2"/>
          <p:cNvSpPr/>
          <p:nvPr/>
        </p:nvSpPr>
        <p:spPr>
          <a:xfrm>
            <a:off x="3851920" y="3787100"/>
            <a:ext cx="452816" cy="433987"/>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Frame 10"/>
          <p:cNvSpPr/>
          <p:nvPr/>
        </p:nvSpPr>
        <p:spPr>
          <a:xfrm>
            <a:off x="8223640" y="4219149"/>
            <a:ext cx="452816" cy="433987"/>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p:cNvSpPr txBox="1"/>
          <p:nvPr/>
        </p:nvSpPr>
        <p:spPr>
          <a:xfrm>
            <a:off x="8248097" y="4221088"/>
            <a:ext cx="428359" cy="400110"/>
          </a:xfrm>
          <a:prstGeom prst="rect">
            <a:avLst/>
          </a:prstGeom>
          <a:noFill/>
        </p:spPr>
        <p:txBody>
          <a:bodyPr wrap="square" rtlCol="0">
            <a:spAutoFit/>
          </a:bodyPr>
          <a:lstStyle/>
          <a:p>
            <a:r>
              <a:rPr lang="en-GB" sz="1000" b="1" dirty="0" smtClean="0"/>
              <a:t>Car</a:t>
            </a:r>
          </a:p>
          <a:p>
            <a:r>
              <a:rPr lang="en-GB" sz="1000" b="1" dirty="0" smtClean="0"/>
              <a:t>4%</a:t>
            </a:r>
            <a:endParaRPr lang="en-GB" sz="1000" b="1" dirty="0"/>
          </a:p>
        </p:txBody>
      </p:sp>
    </p:spTree>
    <p:extLst>
      <p:ext uri="{BB962C8B-B14F-4D97-AF65-F5344CB8AC3E}">
        <p14:creationId xmlns:p14="http://schemas.microsoft.com/office/powerpoint/2010/main" val="209490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115616" y="-243408"/>
            <a:ext cx="7784329" cy="3356992"/>
          </a:xfrm>
          <a:prstGeom prst="rect">
            <a:avLst/>
          </a:prstGeom>
        </p:spPr>
      </p:pic>
      <p:pic>
        <p:nvPicPr>
          <p:cNvPr id="6" name="Picture 5"/>
          <p:cNvPicPr>
            <a:picLocks noChangeAspect="1"/>
          </p:cNvPicPr>
          <p:nvPr/>
        </p:nvPicPr>
        <p:blipFill>
          <a:blip r:embed="rId4" cstate="print"/>
          <a:stretch>
            <a:fillRect/>
          </a:stretch>
        </p:blipFill>
        <p:spPr>
          <a:xfrm>
            <a:off x="2300906" y="3212976"/>
            <a:ext cx="4647358" cy="3406374"/>
          </a:xfrm>
          <a:prstGeom prst="rect">
            <a:avLst/>
          </a:prstGeom>
        </p:spPr>
      </p:pic>
      <p:sp>
        <p:nvSpPr>
          <p:cNvPr id="7" name="Frame 6"/>
          <p:cNvSpPr/>
          <p:nvPr/>
        </p:nvSpPr>
        <p:spPr>
          <a:xfrm>
            <a:off x="5415328" y="3692467"/>
            <a:ext cx="452816" cy="433987"/>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Frame 7"/>
          <p:cNvSpPr/>
          <p:nvPr/>
        </p:nvSpPr>
        <p:spPr>
          <a:xfrm>
            <a:off x="2843808" y="663373"/>
            <a:ext cx="452816" cy="433987"/>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59141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noChangeArrowheads="1"/>
          </p:cNvSpPr>
          <p:nvPr/>
        </p:nvSpPr>
        <p:spPr bwMode="auto">
          <a:xfrm>
            <a:off x="1170384" y="214313"/>
            <a:ext cx="6858000" cy="646112"/>
          </a:xfrm>
          <a:prstGeom prst="rect">
            <a:avLst/>
          </a:prstGeom>
          <a:noFill/>
          <a:ln w="9525">
            <a:noFill/>
            <a:miter lim="800000"/>
            <a:headEnd/>
            <a:tailEnd/>
          </a:ln>
        </p:spPr>
        <p:txBody>
          <a:bodyPr>
            <a:spAutoFit/>
          </a:bodyPr>
          <a:lstStyle/>
          <a:p>
            <a:pPr algn="ctr"/>
            <a:r>
              <a:rPr lang="en-US" b="1" dirty="0">
                <a:solidFill>
                  <a:srgbClr val="002060"/>
                </a:solidFill>
                <a:latin typeface="Verdana" pitchFamily="34" charset="0"/>
              </a:rPr>
              <a:t>Traffic </a:t>
            </a:r>
            <a:r>
              <a:rPr lang="en-US" b="1">
                <a:solidFill>
                  <a:srgbClr val="002060"/>
                </a:solidFill>
                <a:latin typeface="Verdana" pitchFamily="34" charset="0"/>
              </a:rPr>
              <a:t>fatalities </a:t>
            </a:r>
            <a:r>
              <a:rPr lang="en-US" b="1" smtClean="0">
                <a:solidFill>
                  <a:srgbClr val="002060"/>
                </a:solidFill>
                <a:latin typeface="Verdana" pitchFamily="34" charset="0"/>
              </a:rPr>
              <a:t>by </a:t>
            </a:r>
            <a:r>
              <a:rPr lang="en-US" b="1" dirty="0">
                <a:solidFill>
                  <a:srgbClr val="002060"/>
                </a:solidFill>
                <a:latin typeface="Verdana" pitchFamily="34" charset="0"/>
              </a:rPr>
              <a:t>road-user type on </a:t>
            </a:r>
            <a:r>
              <a:rPr lang="en-US" b="1">
                <a:solidFill>
                  <a:srgbClr val="002060"/>
                </a:solidFill>
                <a:latin typeface="Verdana" pitchFamily="34" charset="0"/>
              </a:rPr>
              <a:t>national </a:t>
            </a:r>
            <a:r>
              <a:rPr lang="en-US" b="1" smtClean="0">
                <a:solidFill>
                  <a:srgbClr val="002060"/>
                </a:solidFill>
                <a:latin typeface="Verdana" pitchFamily="34" charset="0"/>
              </a:rPr>
              <a:t>highways</a:t>
            </a:r>
            <a:endParaRPr lang="en-GB" b="1" dirty="0">
              <a:solidFill>
                <a:srgbClr val="002060"/>
              </a:solidFill>
              <a:latin typeface="Verdana" pitchFamily="34" charset="0"/>
            </a:endParaRPr>
          </a:p>
        </p:txBody>
      </p:sp>
      <p:sp>
        <p:nvSpPr>
          <p:cNvPr id="4102" name="Rectangle 6"/>
          <p:cNvSpPr>
            <a:spLocks noChangeArrowheads="1"/>
          </p:cNvSpPr>
          <p:nvPr/>
        </p:nvSpPr>
        <p:spPr bwMode="auto">
          <a:xfrm>
            <a:off x="571500" y="6488113"/>
            <a:ext cx="2759473" cy="276999"/>
          </a:xfrm>
          <a:prstGeom prst="rect">
            <a:avLst/>
          </a:prstGeom>
          <a:noFill/>
          <a:ln w="9525">
            <a:noFill/>
            <a:miter lim="800000"/>
            <a:headEnd/>
            <a:tailEnd/>
          </a:ln>
        </p:spPr>
        <p:txBody>
          <a:bodyPr wrap="none">
            <a:spAutoFit/>
          </a:bodyPr>
          <a:lstStyle/>
          <a:p>
            <a:r>
              <a:rPr lang="en-US" sz="1200" i="1" dirty="0"/>
              <a:t>Source: </a:t>
            </a:r>
            <a:r>
              <a:rPr lang="en-US" sz="1200" i="1" dirty="0" smtClean="0"/>
              <a:t>Mohan</a:t>
            </a:r>
            <a:r>
              <a:rPr lang="en-US" sz="1200" i="1" dirty="0"/>
              <a:t>, </a:t>
            </a:r>
            <a:r>
              <a:rPr lang="en-US" sz="1200" i="1" dirty="0" smtClean="0"/>
              <a:t>Tiwari &amp; </a:t>
            </a:r>
            <a:r>
              <a:rPr lang="en-US" sz="1200" i="1" dirty="0" err="1" smtClean="0"/>
              <a:t>Bhalla</a:t>
            </a:r>
            <a:r>
              <a:rPr lang="en-US" sz="1200" i="1" dirty="0" smtClean="0"/>
              <a:t>, 2015</a:t>
            </a:r>
            <a:endParaRPr lang="en-GB" sz="1200" i="1" dirty="0"/>
          </a:p>
        </p:txBody>
      </p:sp>
      <p:pic>
        <p:nvPicPr>
          <p:cNvPr id="3" name="Picture 2"/>
          <p:cNvPicPr>
            <a:picLocks noChangeAspect="1"/>
          </p:cNvPicPr>
          <p:nvPr/>
        </p:nvPicPr>
        <p:blipFill>
          <a:blip r:embed="rId3"/>
          <a:stretch>
            <a:fillRect/>
          </a:stretch>
        </p:blipFill>
        <p:spPr>
          <a:xfrm>
            <a:off x="395536" y="1066799"/>
            <a:ext cx="8277704" cy="5421313"/>
          </a:xfrm>
          <a:prstGeom prst="rect">
            <a:avLst/>
          </a:prstGeom>
        </p:spPr>
      </p:pic>
    </p:spTree>
    <p:extLst>
      <p:ext uri="{BB962C8B-B14F-4D97-AF65-F5344CB8AC3E}">
        <p14:creationId xmlns:p14="http://schemas.microsoft.com/office/powerpoint/2010/main" val="21408506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4"/>
          <p:cNvSpPr txBox="1">
            <a:spLocks noChangeArrowheads="1"/>
          </p:cNvSpPr>
          <p:nvPr/>
        </p:nvSpPr>
        <p:spPr bwMode="auto">
          <a:xfrm>
            <a:off x="1752600" y="838200"/>
            <a:ext cx="6400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GB" sz="3200" b="1">
              <a:solidFill>
                <a:schemeClr val="accent2"/>
              </a:solidFill>
              <a:latin typeface="Verdana" charset="0"/>
            </a:endParaRPr>
          </a:p>
        </p:txBody>
      </p:sp>
      <p:sp>
        <p:nvSpPr>
          <p:cNvPr id="16388" name="Rectangle 5"/>
          <p:cNvSpPr>
            <a:spLocks noChangeArrowheads="1"/>
          </p:cNvSpPr>
          <p:nvPr/>
        </p:nvSpPr>
        <p:spPr bwMode="auto">
          <a:xfrm>
            <a:off x="1331640" y="1544638"/>
            <a:ext cx="6435969" cy="378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a:spcBef>
                <a:spcPct val="50000"/>
              </a:spcBef>
            </a:pPr>
            <a:r>
              <a:rPr lang="ja-JP" altLang="en-US" sz="3200" b="1" dirty="0">
                <a:solidFill>
                  <a:srgbClr val="114FFB"/>
                </a:solidFill>
                <a:latin typeface="Arial Rounded MT Bold" charset="0"/>
              </a:rPr>
              <a:t>“</a:t>
            </a:r>
            <a:r>
              <a:rPr lang="en-US" altLang="ja-JP" sz="3200" b="1" dirty="0">
                <a:solidFill>
                  <a:srgbClr val="114FFB"/>
                </a:solidFill>
                <a:latin typeface="Arial Rounded MT Bold" charset="0"/>
              </a:rPr>
              <a:t>Action in the absence of knowledge can be dangerous and worse than no action at all</a:t>
            </a:r>
            <a:r>
              <a:rPr lang="ja-JP" altLang="en-US" sz="3200" b="1" dirty="0">
                <a:solidFill>
                  <a:srgbClr val="114FFB"/>
                </a:solidFill>
                <a:latin typeface="Arial Rounded MT Bold" charset="0"/>
              </a:rPr>
              <a:t>”</a:t>
            </a:r>
            <a:endParaRPr lang="en-US" altLang="ja-JP" sz="3200" b="1" dirty="0">
              <a:solidFill>
                <a:srgbClr val="114FFB"/>
              </a:solidFill>
              <a:latin typeface="Arial Rounded MT Bold" charset="0"/>
            </a:endParaRPr>
          </a:p>
          <a:p>
            <a:pPr algn="ctr">
              <a:spcBef>
                <a:spcPct val="50000"/>
              </a:spcBef>
            </a:pPr>
            <a:endParaRPr lang="en-US" sz="3200" b="1" dirty="0">
              <a:solidFill>
                <a:srgbClr val="114FFB"/>
              </a:solidFill>
              <a:latin typeface="Arial Rounded MT Bold" charset="0"/>
            </a:endParaRPr>
          </a:p>
          <a:p>
            <a:pPr algn="ctr">
              <a:spcBef>
                <a:spcPct val="50000"/>
              </a:spcBef>
            </a:pPr>
            <a:r>
              <a:rPr lang="en-US" sz="3200" b="1" dirty="0">
                <a:solidFill>
                  <a:srgbClr val="790015"/>
                </a:solidFill>
                <a:latin typeface="Arial Rounded MT Bold" charset="0"/>
              </a:rPr>
              <a:t>M. K. Gandhi</a:t>
            </a:r>
            <a:endParaRPr lang="en-US" sz="3200" b="1" dirty="0">
              <a:latin typeface="Arial Rounded MT Bold" charset="0"/>
            </a:endParaRPr>
          </a:p>
          <a:p>
            <a:pPr algn="ctr" eaLnBrk="1">
              <a:spcBef>
                <a:spcPct val="50000"/>
              </a:spcBef>
            </a:pPr>
            <a:endParaRPr lang="en-US" sz="3200" b="1" dirty="0">
              <a:latin typeface="Arial Rounded MT Bold" charset="0"/>
            </a:endParaRPr>
          </a:p>
        </p:txBody>
      </p:sp>
    </p:spTree>
    <p:extLst>
      <p:ext uri="{BB962C8B-B14F-4D97-AF65-F5344CB8AC3E}">
        <p14:creationId xmlns:p14="http://schemas.microsoft.com/office/powerpoint/2010/main" val="6449457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52973" y="35912"/>
            <a:ext cx="3952124" cy="584776"/>
          </a:xfrm>
          <a:prstGeom prst="rect">
            <a:avLst/>
          </a:prstGeom>
          <a:ln>
            <a:noFill/>
          </a:ln>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3200" b="1" dirty="0" smtClean="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Calibri"/>
                <a:cs typeface="Calibri"/>
              </a:rPr>
              <a:t>Personal risk estimate</a:t>
            </a:r>
            <a:endParaRPr lang="en-US" sz="3200" b="1" dirty="0">
              <a:ln w="12700">
                <a:solidFill>
                  <a:schemeClr val="tx2">
                    <a:satMod val="155000"/>
                  </a:schemeClr>
                </a:solidFill>
                <a:prstDash val="solid"/>
              </a:ln>
              <a:solidFill>
                <a:schemeClr val="accent2"/>
              </a:solidFill>
              <a:effectLst>
                <a:outerShdw blurRad="41275" dist="20320" dir="1800000" algn="tl" rotWithShape="0">
                  <a:srgbClr val="000000">
                    <a:alpha val="40000"/>
                  </a:srgbClr>
                </a:outerShdw>
              </a:effectLst>
              <a:latin typeface="Calibri"/>
              <a:cs typeface="Calibri"/>
            </a:endParaRPr>
          </a:p>
        </p:txBody>
      </p:sp>
      <p:pic>
        <p:nvPicPr>
          <p:cNvPr id="5" name="Picture 4"/>
          <p:cNvPicPr>
            <a:picLocks noChangeAspect="1"/>
          </p:cNvPicPr>
          <p:nvPr/>
        </p:nvPicPr>
        <p:blipFill>
          <a:blip r:embed="rId3" cstate="print"/>
          <a:stretch>
            <a:fillRect/>
          </a:stretch>
        </p:blipFill>
        <p:spPr>
          <a:xfrm>
            <a:off x="755576" y="764705"/>
            <a:ext cx="7649632" cy="5112568"/>
          </a:xfrm>
          <a:prstGeom prst="rect">
            <a:avLst/>
          </a:prstGeom>
        </p:spPr>
      </p:pic>
      <p:sp>
        <p:nvSpPr>
          <p:cNvPr id="6" name="TextBox 5"/>
          <p:cNvSpPr txBox="1"/>
          <p:nvPr/>
        </p:nvSpPr>
        <p:spPr>
          <a:xfrm>
            <a:off x="1043608" y="5877272"/>
            <a:ext cx="6984776" cy="584776"/>
          </a:xfrm>
          <a:prstGeom prst="rect">
            <a:avLst/>
          </a:prstGeom>
          <a:noFill/>
        </p:spPr>
        <p:txBody>
          <a:bodyPr wrap="square" rtlCol="0">
            <a:spAutoFit/>
          </a:bodyPr>
          <a:lstStyle/>
          <a:p>
            <a:pPr algn="ctr"/>
            <a:r>
              <a:rPr lang="en-US" sz="1600" b="1" dirty="0" smtClean="0">
                <a:latin typeface="Calibri"/>
                <a:cs typeface="Calibri"/>
              </a:rPr>
              <a:t>Assumption - occupants per vehicle per day</a:t>
            </a:r>
          </a:p>
          <a:p>
            <a:pPr algn="ctr"/>
            <a:r>
              <a:rPr lang="en-US" sz="1600" b="1" dirty="0" smtClean="0">
                <a:latin typeface="Calibri"/>
                <a:cs typeface="Calibri"/>
              </a:rPr>
              <a:t>MTW-4   TSR-60   Car-7</a:t>
            </a:r>
            <a:endParaRPr lang="en-US" sz="1600" b="1" dirty="0">
              <a:latin typeface="Calibri"/>
              <a:cs typeface="Calibri"/>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40864" y="764704"/>
            <a:ext cx="1435592" cy="1005943"/>
          </a:xfrm>
          <a:prstGeom prst="rect">
            <a:avLst/>
          </a:prstGeom>
        </p:spPr>
      </p:pic>
      <p:sp>
        <p:nvSpPr>
          <p:cNvPr id="2" name="TextBox 1"/>
          <p:cNvSpPr txBox="1"/>
          <p:nvPr/>
        </p:nvSpPr>
        <p:spPr>
          <a:xfrm>
            <a:off x="35496" y="6581495"/>
            <a:ext cx="2316472" cy="246221"/>
          </a:xfrm>
          <a:prstGeom prst="rect">
            <a:avLst/>
          </a:prstGeom>
          <a:noFill/>
        </p:spPr>
        <p:txBody>
          <a:bodyPr wrap="none" rtlCol="0">
            <a:spAutoFit/>
          </a:bodyPr>
          <a:lstStyle/>
          <a:p>
            <a:r>
              <a:rPr lang="en-US" sz="1000" i="1" dirty="0" smtClean="0">
                <a:latin typeface="Calibri"/>
                <a:cs typeface="Calibri"/>
              </a:rPr>
              <a:t>Mohan, D, </a:t>
            </a:r>
            <a:r>
              <a:rPr lang="en-US" sz="1000" i="1" dirty="0" err="1" smtClean="0">
                <a:latin typeface="Calibri"/>
                <a:cs typeface="Calibri"/>
              </a:rPr>
              <a:t>Tiwari</a:t>
            </a:r>
            <a:r>
              <a:rPr lang="en-US" sz="1000" i="1" dirty="0" smtClean="0">
                <a:latin typeface="Calibri"/>
                <a:cs typeface="Calibri"/>
              </a:rPr>
              <a:t>, G, Mukherjee, S 2013</a:t>
            </a:r>
            <a:endParaRPr lang="en-US" sz="1000" i="1" dirty="0">
              <a:latin typeface="Calibri"/>
              <a:cs typeface="Calibri"/>
            </a:endParaRPr>
          </a:p>
        </p:txBody>
      </p:sp>
    </p:spTree>
    <p:extLst>
      <p:ext uri="{BB962C8B-B14F-4D97-AF65-F5344CB8AC3E}">
        <p14:creationId xmlns:p14="http://schemas.microsoft.com/office/powerpoint/2010/main" val="29816255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9" name="Object 3"/>
          <p:cNvGraphicFramePr>
            <a:graphicFrameLocks noChangeAspect="1"/>
          </p:cNvGraphicFramePr>
          <p:nvPr/>
        </p:nvGraphicFramePr>
        <p:xfrm>
          <a:off x="755650" y="461963"/>
          <a:ext cx="7956550" cy="4911725"/>
        </p:xfrm>
        <a:graphic>
          <a:graphicData uri="http://schemas.openxmlformats.org/presentationml/2006/ole">
            <mc:AlternateContent xmlns:mc="http://schemas.openxmlformats.org/markup-compatibility/2006">
              <mc:Choice xmlns:v="urn:schemas-microsoft-com:vml" Requires="v">
                <p:oleObj spid="_x0000_s1034" name="Worksheet" r:id="rId5" imgW="3784600" imgH="2260600" progId="Excel.Sheet.8">
                  <p:embed/>
                </p:oleObj>
              </mc:Choice>
              <mc:Fallback>
                <p:oleObj name="Worksheet" r:id="rId5" imgW="3784600" imgH="226060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9488"/>
                      <a:stretch>
                        <a:fillRect/>
                      </a:stretch>
                    </p:blipFill>
                    <p:spPr bwMode="auto">
                      <a:xfrm>
                        <a:off x="755650" y="461963"/>
                        <a:ext cx="7956550" cy="491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7410" name="Text Box 5"/>
          <p:cNvSpPr txBox="1">
            <a:spLocks noChangeArrowheads="1"/>
          </p:cNvSpPr>
          <p:nvPr/>
        </p:nvSpPr>
        <p:spPr bwMode="auto">
          <a:xfrm>
            <a:off x="2181225" y="381000"/>
            <a:ext cx="56261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50000"/>
              </a:spcBef>
            </a:pPr>
            <a:r>
              <a:rPr lang="en-US" altLang="x-none" sz="2800" b="1"/>
              <a:t>Probability of pedestrian fatality by impact speed</a:t>
            </a:r>
          </a:p>
        </p:txBody>
      </p:sp>
      <p:sp>
        <p:nvSpPr>
          <p:cNvPr id="17411" name="Text Box 6"/>
          <p:cNvSpPr txBox="1">
            <a:spLocks noChangeArrowheads="1"/>
          </p:cNvSpPr>
          <p:nvPr/>
        </p:nvSpPr>
        <p:spPr bwMode="auto">
          <a:xfrm>
            <a:off x="2039938" y="5514975"/>
            <a:ext cx="57673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800" b="1" dirty="0">
                <a:solidFill>
                  <a:srgbClr val="FF0000"/>
                </a:solidFill>
              </a:rPr>
              <a:t>Speed limits</a:t>
            </a:r>
          </a:p>
          <a:p>
            <a:r>
              <a:rPr lang="en-US" altLang="x-none" sz="1800" b="1" dirty="0">
                <a:solidFill>
                  <a:srgbClr val="FF0000"/>
                </a:solidFill>
              </a:rPr>
              <a:t>Residential and business areas: 30 km/h</a:t>
            </a:r>
          </a:p>
          <a:p>
            <a:r>
              <a:rPr lang="en-US" altLang="x-none" sz="1800" b="1" dirty="0">
                <a:solidFill>
                  <a:srgbClr val="FF0000"/>
                </a:solidFill>
              </a:rPr>
              <a:t>Urban arteries: 40-50 km/h</a:t>
            </a:r>
          </a:p>
        </p:txBody>
      </p:sp>
      <p:cxnSp>
        <p:nvCxnSpPr>
          <p:cNvPr id="3" name="Curved Connector 2"/>
          <p:cNvCxnSpPr/>
          <p:nvPr/>
        </p:nvCxnSpPr>
        <p:spPr>
          <a:xfrm flipV="1">
            <a:off x="2181225" y="3573016"/>
            <a:ext cx="6063183" cy="432048"/>
          </a:xfrm>
          <a:prstGeom prst="curvedConnector3">
            <a:avLst>
              <a:gd name="adj1" fmla="val 76278"/>
            </a:avLst>
          </a:prstGeom>
          <a:ln w="603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444208" y="3265239"/>
            <a:ext cx="1628523" cy="307777"/>
          </a:xfrm>
          <a:prstGeom prst="rect">
            <a:avLst/>
          </a:prstGeom>
          <a:noFill/>
        </p:spPr>
        <p:txBody>
          <a:bodyPr wrap="none" rtlCol="0">
            <a:spAutoFit/>
          </a:bodyPr>
          <a:lstStyle/>
          <a:p>
            <a:r>
              <a:rPr lang="en-GB" sz="1400" b="1" smtClean="0">
                <a:solidFill>
                  <a:srgbClr val="FF0000"/>
                </a:solidFill>
              </a:rPr>
              <a:t>CAR OCCUPANT</a:t>
            </a:r>
            <a:endParaRPr lang="en-GB" sz="1400" b="1">
              <a:solidFill>
                <a:srgbClr val="FF0000"/>
              </a:solidFill>
            </a:endParaRPr>
          </a:p>
        </p:txBody>
      </p:sp>
    </p:spTree>
    <p:extLst>
      <p:ext uri="{BB962C8B-B14F-4D97-AF65-F5344CB8AC3E}">
        <p14:creationId xmlns:p14="http://schemas.microsoft.com/office/powerpoint/2010/main" val="164669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ctrTitle" idx="4294967295"/>
          </p:nvPr>
        </p:nvSpPr>
        <p:spPr bwMode="auto">
          <a:xfrm>
            <a:off x="1587326" y="58580"/>
            <a:ext cx="6009010" cy="850140"/>
          </a:xfrm>
          <a:prstGeom prst="rect">
            <a:avLst/>
          </a:prstGeom>
          <a:solidFill>
            <a:srgbClr val="FFFFFF"/>
          </a:solidFill>
          <a:ln>
            <a:solidFill>
              <a:schemeClr val="bg1"/>
            </a:solidFill>
            <a:miter lim="800000"/>
            <a:headEnd/>
            <a:tailEnd/>
          </a:ln>
        </p:spPr>
        <p:txBody>
          <a:bodyPr lIns="0" tIns="0" rIns="0" bIns="0"/>
          <a:lstStyle/>
          <a:p>
            <a:pPr eaLnBrk="1" hangingPunct="1">
              <a:lnSpc>
                <a:spcPct val="95000"/>
              </a:lnSpc>
            </a:pPr>
            <a:r>
              <a:rPr lang="en-US" sz="3200" b="1" dirty="0">
                <a:solidFill>
                  <a:srgbClr val="000090"/>
                </a:solidFill>
                <a:latin typeface="Calibri" charset="0"/>
              </a:rPr>
              <a:t>Best buys in road safety</a:t>
            </a:r>
          </a:p>
        </p:txBody>
      </p:sp>
      <p:sp>
        <p:nvSpPr>
          <p:cNvPr id="36866" name="Rectangle 2"/>
          <p:cNvSpPr>
            <a:spLocks noGrp="1" noChangeArrowheads="1"/>
          </p:cNvSpPr>
          <p:nvPr>
            <p:ph type="subTitle" idx="4294967295"/>
          </p:nvPr>
        </p:nvSpPr>
        <p:spPr bwMode="auto">
          <a:xfrm>
            <a:off x="824899" y="2204864"/>
            <a:ext cx="8139589" cy="3227546"/>
          </a:xfrm>
          <a:prstGeom prst="rect">
            <a:avLst/>
          </a:prstGeom>
          <a:solidFill>
            <a:srgbClr val="FFFFFF"/>
          </a:solidFill>
          <a:ln>
            <a:solidFill>
              <a:schemeClr val="bg1"/>
            </a:solidFill>
            <a:miter lim="800000"/>
            <a:headEnd/>
            <a:tailEnd/>
          </a:ln>
        </p:spPr>
        <p:txBody>
          <a:bodyPr lIns="0" tIns="0" rIns="0" bIns="0"/>
          <a:lstStyle/>
          <a:p>
            <a:pPr marL="411480" lvl="1" indent="-308610">
              <a:lnSpc>
                <a:spcPct val="95000"/>
              </a:lnSpc>
              <a:spcBef>
                <a:spcPct val="0"/>
              </a:spcBef>
              <a:buClr>
                <a:srgbClr val="E7B40D"/>
              </a:buClr>
              <a:buFont typeface="Wingdings" charset="0"/>
              <a:buChar char="Ø"/>
            </a:pPr>
            <a:r>
              <a:rPr lang="en-US" b="1" dirty="0">
                <a:solidFill>
                  <a:srgbClr val="000000"/>
                </a:solidFill>
                <a:latin typeface="Calibri" charset="0"/>
                <a:ea typeface="Arial" charset="0"/>
                <a:cs typeface="Arial" charset="0"/>
              </a:rPr>
              <a:t>Speed reduction</a:t>
            </a:r>
            <a:endParaRPr lang="en-US" b="1" dirty="0">
              <a:latin typeface="Calibri" charset="0"/>
              <a:ea typeface="Arial" charset="0"/>
              <a:cs typeface="Arial" charset="0"/>
            </a:endParaRPr>
          </a:p>
          <a:p>
            <a:pPr marL="411480" lvl="1" indent="-308610">
              <a:lnSpc>
                <a:spcPct val="95000"/>
              </a:lnSpc>
              <a:spcBef>
                <a:spcPct val="0"/>
              </a:spcBef>
              <a:buClr>
                <a:srgbClr val="E7B40D"/>
              </a:buClr>
              <a:buFont typeface="Wingdings" charset="0"/>
              <a:buChar char="Ø"/>
            </a:pPr>
            <a:r>
              <a:rPr lang="en-US" b="1" dirty="0">
                <a:solidFill>
                  <a:srgbClr val="000000"/>
                </a:solidFill>
                <a:latin typeface="Calibri" charset="0"/>
                <a:ea typeface="Arial" charset="0"/>
                <a:cs typeface="Arial" charset="0"/>
              </a:rPr>
              <a:t>Seat-belts</a:t>
            </a:r>
            <a:endParaRPr lang="en-US" b="1" dirty="0">
              <a:latin typeface="Calibri" charset="0"/>
              <a:ea typeface="Arial" charset="0"/>
              <a:cs typeface="Arial" charset="0"/>
            </a:endParaRPr>
          </a:p>
          <a:p>
            <a:pPr marL="411480" lvl="1" indent="-308610">
              <a:lnSpc>
                <a:spcPct val="95000"/>
              </a:lnSpc>
              <a:spcBef>
                <a:spcPct val="0"/>
              </a:spcBef>
              <a:buClr>
                <a:srgbClr val="E7B40D"/>
              </a:buClr>
              <a:buFont typeface="Wingdings" charset="0"/>
              <a:buChar char="Ø"/>
            </a:pPr>
            <a:r>
              <a:rPr lang="en-US" b="1" dirty="0">
                <a:solidFill>
                  <a:srgbClr val="000000"/>
                </a:solidFill>
                <a:latin typeface="Calibri" charset="0"/>
                <a:ea typeface="Arial" charset="0"/>
                <a:cs typeface="Arial" charset="0"/>
              </a:rPr>
              <a:t>Child-restraints</a:t>
            </a:r>
            <a:endParaRPr lang="en-US" b="1" dirty="0">
              <a:latin typeface="Calibri" charset="0"/>
              <a:ea typeface="Arial" charset="0"/>
              <a:cs typeface="Arial" charset="0"/>
            </a:endParaRPr>
          </a:p>
          <a:p>
            <a:pPr marL="411480" lvl="1" indent="-308610">
              <a:lnSpc>
                <a:spcPct val="95000"/>
              </a:lnSpc>
              <a:spcBef>
                <a:spcPct val="0"/>
              </a:spcBef>
              <a:buClr>
                <a:srgbClr val="E7B40D"/>
              </a:buClr>
              <a:buFont typeface="Wingdings" charset="0"/>
              <a:buChar char="Ø"/>
            </a:pPr>
            <a:r>
              <a:rPr lang="en-US" b="1" dirty="0" smtClean="0">
                <a:solidFill>
                  <a:srgbClr val="000000"/>
                </a:solidFill>
                <a:latin typeface="Calibri" charset="0"/>
                <a:ea typeface="Arial" charset="0"/>
                <a:cs typeface="Arial" charset="0"/>
              </a:rPr>
              <a:t>Helmets</a:t>
            </a:r>
          </a:p>
          <a:p>
            <a:pPr marL="411480" lvl="1" indent="-308610">
              <a:lnSpc>
                <a:spcPct val="95000"/>
              </a:lnSpc>
              <a:spcBef>
                <a:spcPct val="0"/>
              </a:spcBef>
              <a:buClr>
                <a:srgbClr val="E7B40D"/>
              </a:buClr>
              <a:buFont typeface="Wingdings" charset="0"/>
              <a:buChar char="Ø"/>
            </a:pPr>
            <a:r>
              <a:rPr lang="en-US" b="1" dirty="0" smtClean="0">
                <a:solidFill>
                  <a:srgbClr val="000000"/>
                </a:solidFill>
                <a:latin typeface="Calibri" charset="0"/>
                <a:ea typeface="Arial" charset="0"/>
                <a:cs typeface="Arial" charset="0"/>
              </a:rPr>
              <a:t>Day time running lights M/C</a:t>
            </a:r>
            <a:endParaRPr lang="en-US" b="1" dirty="0">
              <a:latin typeface="Calibri" charset="0"/>
              <a:ea typeface="Arial" charset="0"/>
              <a:cs typeface="Arial" charset="0"/>
            </a:endParaRPr>
          </a:p>
          <a:p>
            <a:pPr marL="411480" lvl="1" indent="-308610">
              <a:lnSpc>
                <a:spcPct val="95000"/>
              </a:lnSpc>
              <a:spcBef>
                <a:spcPct val="0"/>
              </a:spcBef>
              <a:buClr>
                <a:srgbClr val="E7B40D"/>
              </a:buClr>
              <a:buFont typeface="Wingdings" charset="0"/>
              <a:buChar char="Ø"/>
            </a:pPr>
            <a:r>
              <a:rPr lang="en-US" b="1" dirty="0">
                <a:solidFill>
                  <a:srgbClr val="000000"/>
                </a:solidFill>
                <a:latin typeface="Calibri" charset="0"/>
                <a:ea typeface="Arial" charset="0"/>
                <a:cs typeface="Arial" charset="0"/>
              </a:rPr>
              <a:t>Drinking and </a:t>
            </a:r>
            <a:r>
              <a:rPr lang="en-US" b="1" dirty="0" smtClean="0">
                <a:solidFill>
                  <a:srgbClr val="000000"/>
                </a:solidFill>
                <a:latin typeface="Calibri" charset="0"/>
                <a:ea typeface="Arial" charset="0"/>
                <a:cs typeface="Arial" charset="0"/>
              </a:rPr>
              <a:t>driving checks</a:t>
            </a:r>
            <a:endParaRPr lang="en-US" b="1" dirty="0">
              <a:latin typeface="Calibri" charset="0"/>
              <a:ea typeface="Arial" charset="0"/>
              <a:cs typeface="Arial" charset="0"/>
            </a:endParaRPr>
          </a:p>
          <a:p>
            <a:pPr marL="411480" lvl="1" indent="-308610">
              <a:lnSpc>
                <a:spcPct val="95000"/>
              </a:lnSpc>
              <a:spcBef>
                <a:spcPct val="0"/>
              </a:spcBef>
              <a:buClr>
                <a:srgbClr val="E7B40D"/>
              </a:buClr>
              <a:buFont typeface="Wingdings" charset="0"/>
              <a:buChar char="ü"/>
            </a:pPr>
            <a:r>
              <a:rPr lang="en-US" b="1" dirty="0">
                <a:solidFill>
                  <a:srgbClr val="000000"/>
                </a:solidFill>
                <a:latin typeface="Calibri" charset="0"/>
                <a:ea typeface="Arial" charset="0"/>
                <a:cs typeface="Arial" charset="0"/>
              </a:rPr>
              <a:t>Low cost engineering measures</a:t>
            </a:r>
            <a:endParaRPr lang="en-US" b="1" dirty="0">
              <a:latin typeface="Calibri" charset="0"/>
              <a:ea typeface="Arial" charset="0"/>
              <a:cs typeface="Arial" charset="0"/>
            </a:endParaRPr>
          </a:p>
          <a:p>
            <a:pPr marL="411480" lvl="1" indent="-308610">
              <a:lnSpc>
                <a:spcPct val="95000"/>
              </a:lnSpc>
              <a:spcBef>
                <a:spcPct val="0"/>
              </a:spcBef>
              <a:buClr>
                <a:srgbClr val="E7B40D"/>
              </a:buClr>
              <a:buFont typeface="Wingdings" charset="0"/>
              <a:buChar char="ü"/>
            </a:pPr>
            <a:r>
              <a:rPr lang="en-US" b="1" dirty="0">
                <a:solidFill>
                  <a:srgbClr val="000000"/>
                </a:solidFill>
                <a:latin typeface="Calibri" charset="0"/>
                <a:ea typeface="Arial" charset="0"/>
                <a:cs typeface="Arial" charset="0"/>
              </a:rPr>
              <a:t>Safer vehicles</a:t>
            </a:r>
            <a:endParaRPr lang="en-US" b="1" dirty="0">
              <a:latin typeface="Calibri" charset="0"/>
              <a:ea typeface="Arial" charset="0"/>
              <a:cs typeface="Arial" charset="0"/>
            </a:endParaRPr>
          </a:p>
          <a:p>
            <a:pPr marL="0" indent="0">
              <a:lnSpc>
                <a:spcPct val="95000"/>
              </a:lnSpc>
              <a:spcBef>
                <a:spcPct val="0"/>
              </a:spcBef>
              <a:buClr>
                <a:srgbClr val="000000"/>
              </a:buClr>
              <a:buNone/>
            </a:pPr>
            <a:endParaRPr lang="en-US" sz="2800" b="1" dirty="0">
              <a:solidFill>
                <a:srgbClr val="000000"/>
              </a:solidFill>
              <a:latin typeface="Calibri" charset="0"/>
            </a:endParaRPr>
          </a:p>
        </p:txBody>
      </p:sp>
      <p:grpSp>
        <p:nvGrpSpPr>
          <p:cNvPr id="2" name="Group 8"/>
          <p:cNvGrpSpPr>
            <a:grpSpLocks/>
          </p:cNvGrpSpPr>
          <p:nvPr/>
        </p:nvGrpSpPr>
        <p:grpSpPr bwMode="auto">
          <a:xfrm>
            <a:off x="6076990" y="2377415"/>
            <a:ext cx="2527458" cy="2851785"/>
            <a:chOff x="2656" y="1221"/>
            <a:chExt cx="1769" cy="1996"/>
          </a:xfrm>
        </p:grpSpPr>
        <p:sp>
          <p:nvSpPr>
            <p:cNvPr id="36869" name="AutoShape 18"/>
            <p:cNvSpPr>
              <a:spLocks noChangeArrowheads="1"/>
            </p:cNvSpPr>
            <p:nvPr/>
          </p:nvSpPr>
          <p:spPr bwMode="auto">
            <a:xfrm>
              <a:off x="2656" y="1221"/>
              <a:ext cx="1769" cy="1996"/>
            </a:xfrm>
            <a:prstGeom prst="diamond">
              <a:avLst/>
            </a:prstGeom>
            <a:solidFill>
              <a:srgbClr val="FDC435"/>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wrap="none" anchor="ctr"/>
            <a:lstStyle/>
            <a:p>
              <a:endParaRPr lang="en-US"/>
            </a:p>
          </p:txBody>
        </p:sp>
        <p:sp>
          <p:nvSpPr>
            <p:cNvPr id="36870" name="Text Box 5"/>
            <p:cNvSpPr txBox="1">
              <a:spLocks noChangeArrowheads="1"/>
            </p:cNvSpPr>
            <p:nvPr/>
          </p:nvSpPr>
          <p:spPr bwMode="auto">
            <a:xfrm>
              <a:off x="3064" y="1856"/>
              <a:ext cx="953" cy="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5000"/>
                </a:lnSpc>
              </a:pPr>
              <a:r>
                <a:rPr lang="en-US" sz="1800" b="1" dirty="0">
                  <a:solidFill>
                    <a:srgbClr val="000000"/>
                  </a:solidFill>
                  <a:latin typeface="Calibri" charset="0"/>
                </a:rPr>
                <a:t>Laws</a:t>
              </a:r>
              <a:endParaRPr lang="en-US" b="1" dirty="0">
                <a:latin typeface="Calibri" charset="0"/>
              </a:endParaRPr>
            </a:p>
            <a:p>
              <a:pPr algn="ctr" eaLnBrk="1" hangingPunct="1">
                <a:lnSpc>
                  <a:spcPct val="95000"/>
                </a:lnSpc>
              </a:pPr>
              <a:r>
                <a:rPr lang="en-US" sz="1800" b="1" dirty="0">
                  <a:solidFill>
                    <a:srgbClr val="000000"/>
                  </a:solidFill>
                  <a:latin typeface="Calibri" charset="0"/>
                </a:rPr>
                <a:t>Enforcement</a:t>
              </a:r>
              <a:endParaRPr lang="en-US" b="1" dirty="0">
                <a:latin typeface="Calibri" charset="0"/>
              </a:endParaRPr>
            </a:p>
            <a:p>
              <a:pPr algn="ctr" eaLnBrk="1" hangingPunct="1">
                <a:lnSpc>
                  <a:spcPct val="95000"/>
                </a:lnSpc>
              </a:pPr>
              <a:r>
                <a:rPr lang="en-US" sz="1800" b="1" dirty="0">
                  <a:solidFill>
                    <a:srgbClr val="000000"/>
                  </a:solidFill>
                  <a:latin typeface="Calibri" charset="0"/>
                </a:rPr>
                <a:t>Standards</a:t>
              </a:r>
              <a:endParaRPr lang="en-US" b="1" dirty="0">
                <a:latin typeface="Calibri" charset="0"/>
              </a:endParaRPr>
            </a:p>
            <a:p>
              <a:pPr algn="ctr" eaLnBrk="1" hangingPunct="1">
                <a:lnSpc>
                  <a:spcPct val="95000"/>
                </a:lnSpc>
              </a:pPr>
              <a:r>
                <a:rPr lang="en-US" sz="1800" b="1" dirty="0">
                  <a:solidFill>
                    <a:srgbClr val="000000"/>
                  </a:solidFill>
                  <a:latin typeface="Calibri" charset="0"/>
                </a:rPr>
                <a:t>Behavior</a:t>
              </a:r>
            </a:p>
          </p:txBody>
        </p:sp>
      </p:grpSp>
    </p:spTree>
    <p:extLst>
      <p:ext uri="{BB962C8B-B14F-4D97-AF65-F5344CB8AC3E}">
        <p14:creationId xmlns:p14="http://schemas.microsoft.com/office/powerpoint/2010/main" val="15035735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ctrTitle" idx="4294967295"/>
          </p:nvPr>
        </p:nvSpPr>
        <p:spPr bwMode="auto">
          <a:xfrm>
            <a:off x="1835696" y="1"/>
            <a:ext cx="6081018" cy="620688"/>
          </a:xfrm>
          <a:prstGeom prst="rect">
            <a:avLst/>
          </a:prstGeom>
          <a:solidFill>
            <a:srgbClr val="FFFFFF"/>
          </a:solidFill>
          <a:ln>
            <a:solidFill>
              <a:schemeClr val="bg1"/>
            </a:solidFill>
            <a:miter lim="800000"/>
            <a:headEnd/>
            <a:tailEnd/>
          </a:ln>
        </p:spPr>
        <p:txBody>
          <a:bodyPr lIns="0" tIns="0" rIns="0" bIns="0"/>
          <a:lstStyle/>
          <a:p>
            <a:pPr eaLnBrk="1" hangingPunct="1">
              <a:lnSpc>
                <a:spcPct val="95000"/>
              </a:lnSpc>
            </a:pPr>
            <a:r>
              <a:rPr lang="en-US" sz="3200" b="1">
                <a:solidFill>
                  <a:srgbClr val="000090"/>
                </a:solidFill>
                <a:latin typeface="Calibri" charset="0"/>
              </a:rPr>
              <a:t>Speed reduction</a:t>
            </a:r>
          </a:p>
        </p:txBody>
      </p:sp>
      <p:sp>
        <p:nvSpPr>
          <p:cNvPr id="41986" name="Rectangle 2"/>
          <p:cNvSpPr>
            <a:spLocks noChangeArrowheads="1"/>
          </p:cNvSpPr>
          <p:nvPr/>
        </p:nvSpPr>
        <p:spPr bwMode="auto">
          <a:xfrm>
            <a:off x="640051" y="1556792"/>
            <a:ext cx="3787933" cy="314695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pPr marL="174625" lvl="1" indent="-25400">
              <a:lnSpc>
                <a:spcPct val="95000"/>
              </a:lnSpc>
              <a:buClr>
                <a:srgbClr val="FDC435"/>
              </a:buClr>
            </a:pPr>
            <a:r>
              <a:rPr lang="en-GB" sz="2800" b="1" dirty="0">
                <a:solidFill>
                  <a:srgbClr val="000000"/>
                </a:solidFill>
                <a:latin typeface="Calibri" charset="0"/>
              </a:rPr>
              <a:t>Urban speed </a:t>
            </a:r>
            <a:r>
              <a:rPr lang="en-GB" sz="2800" b="1" dirty="0" smtClean="0">
                <a:solidFill>
                  <a:srgbClr val="000000"/>
                </a:solidFill>
                <a:latin typeface="Calibri" charset="0"/>
              </a:rPr>
              <a:t>limits on arterial roads  </a:t>
            </a:r>
            <a:r>
              <a:rPr lang="en-GB" sz="2800" b="1" dirty="0">
                <a:solidFill>
                  <a:srgbClr val="000000"/>
                </a:solidFill>
                <a:latin typeface="Calibri" charset="0"/>
              </a:rPr>
              <a:t>should</a:t>
            </a:r>
          </a:p>
          <a:p>
            <a:pPr marL="174625" lvl="1" indent="-25400">
              <a:lnSpc>
                <a:spcPct val="95000"/>
              </a:lnSpc>
              <a:buClr>
                <a:srgbClr val="FDC435"/>
              </a:buClr>
            </a:pPr>
            <a:r>
              <a:rPr lang="en-GB" sz="2800" b="1" dirty="0">
                <a:solidFill>
                  <a:srgbClr val="000000"/>
                </a:solidFill>
                <a:latin typeface="Calibri" charset="0"/>
              </a:rPr>
              <a:t>not exceed 50 km/h</a:t>
            </a:r>
          </a:p>
          <a:p>
            <a:pPr>
              <a:lnSpc>
                <a:spcPct val="95000"/>
              </a:lnSpc>
              <a:buClr>
                <a:srgbClr val="000000"/>
              </a:buClr>
            </a:pPr>
            <a:endParaRPr lang="en-US" sz="2800" b="1" dirty="0" smtClean="0">
              <a:solidFill>
                <a:srgbClr val="000000"/>
              </a:solidFill>
              <a:latin typeface="Calibri" charset="0"/>
            </a:endParaRPr>
          </a:p>
          <a:p>
            <a:pPr>
              <a:lnSpc>
                <a:spcPct val="95000"/>
              </a:lnSpc>
              <a:buClr>
                <a:srgbClr val="000000"/>
              </a:buClr>
            </a:pPr>
            <a:r>
              <a:rPr lang="en-US" sz="2800" b="1" dirty="0" smtClean="0">
                <a:solidFill>
                  <a:srgbClr val="000000"/>
                </a:solidFill>
                <a:latin typeface="Calibri" charset="0"/>
              </a:rPr>
              <a:t>Traffic calming on all other roads</a:t>
            </a:r>
            <a:endParaRPr lang="en-US" sz="2800" b="1" dirty="0">
              <a:solidFill>
                <a:srgbClr val="000000"/>
              </a:solidFill>
              <a:latin typeface="Calibri" charset="0"/>
            </a:endParaRPr>
          </a:p>
        </p:txBody>
      </p:sp>
      <p:pic>
        <p:nvPicPr>
          <p:cNvPr id="4198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2218" y="1052736"/>
            <a:ext cx="4180261" cy="2710960"/>
          </a:xfrm>
          <a:prstGeom prst="rect">
            <a:avLst/>
          </a:prstGeom>
          <a:noFill/>
          <a:ln w="76200">
            <a:solidFill>
              <a:srgbClr val="FFC73B"/>
            </a:solidFill>
            <a:miter lim="800000"/>
            <a:headEnd/>
            <a:tailEnd/>
          </a:ln>
          <a:extLst>
            <a:ext uri="{909E8E84-426E-40dd-AFC4-6F175D3DCCD1}">
              <a14:hiddenFill xmlns="" xmlns:a14="http://schemas.microsoft.com/office/drawing/2010/main">
                <a:solidFill>
                  <a:srgbClr val="FFFFFF"/>
                </a:solidFill>
              </a14:hiddenFill>
            </a:ext>
          </a:extLst>
        </p:spPr>
      </p:pic>
      <p:sp>
        <p:nvSpPr>
          <p:cNvPr id="41988" name="AutoShape 10"/>
          <p:cNvSpPr>
            <a:spLocks noChangeArrowheads="1"/>
          </p:cNvSpPr>
          <p:nvPr/>
        </p:nvSpPr>
        <p:spPr bwMode="auto">
          <a:xfrm>
            <a:off x="1403648" y="4264203"/>
            <a:ext cx="2333149" cy="2333149"/>
          </a:xfrm>
          <a:prstGeom prst="diamond">
            <a:avLst/>
          </a:prstGeom>
          <a:solidFill>
            <a:srgbClr val="FFD261"/>
          </a:solidFill>
          <a:ln w="76200">
            <a:solidFill>
              <a:srgbClr val="FF0000"/>
            </a:solidFill>
            <a:miter lim="800000"/>
            <a:headEnd/>
            <a:tailEnd/>
          </a:ln>
        </p:spPr>
        <p:txBody>
          <a:bodyPr wrap="none" lIns="82296" tIns="41148" rIns="82296" bIns="41148" anchor="ctr"/>
          <a:lstStyle/>
          <a:p>
            <a:endParaRPr lang="en-GB"/>
          </a:p>
        </p:txBody>
      </p:sp>
      <p:sp>
        <p:nvSpPr>
          <p:cNvPr id="41989" name="Rectangle 11"/>
          <p:cNvSpPr>
            <a:spLocks noChangeArrowheads="1"/>
          </p:cNvSpPr>
          <p:nvPr/>
        </p:nvSpPr>
        <p:spPr bwMode="auto">
          <a:xfrm>
            <a:off x="1909425" y="4758551"/>
            <a:ext cx="1351598" cy="1180148"/>
          </a:xfrm>
          <a:prstGeom prst="rect">
            <a:avLst/>
          </a:prstGeom>
          <a:noFill/>
          <a:ln>
            <a:noFill/>
          </a:ln>
          <a:effectLst>
            <a:prstShdw prst="shdw12">
              <a:schemeClr val="bg2">
                <a:alpha val="74997"/>
              </a:scheme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p>
            <a:pPr algn="ctr"/>
            <a:r>
              <a:rPr lang="en-GB" sz="1800" b="1" dirty="0">
                <a:solidFill>
                  <a:srgbClr val="000000"/>
                </a:solidFill>
                <a:latin typeface="Calibri" charset="0"/>
              </a:rPr>
              <a:t>Only 29% </a:t>
            </a:r>
          </a:p>
          <a:p>
            <a:pPr algn="ctr"/>
            <a:r>
              <a:rPr lang="en-GB" sz="1800" b="1" dirty="0">
                <a:solidFill>
                  <a:srgbClr val="000000"/>
                </a:solidFill>
                <a:latin typeface="Calibri" charset="0"/>
              </a:rPr>
              <a:t>of countries </a:t>
            </a:r>
          </a:p>
          <a:p>
            <a:pPr algn="ctr"/>
            <a:r>
              <a:rPr lang="en-GB" sz="1800" b="1" dirty="0" smtClean="0">
                <a:solidFill>
                  <a:srgbClr val="000000"/>
                </a:solidFill>
                <a:latin typeface="Calibri" charset="0"/>
              </a:rPr>
              <a:t>have </a:t>
            </a:r>
            <a:r>
              <a:rPr lang="en-GB" sz="1800" b="1" dirty="0">
                <a:solidFill>
                  <a:srgbClr val="000000"/>
                </a:solidFill>
                <a:latin typeface="Calibri" charset="0"/>
              </a:rPr>
              <a:t>such </a:t>
            </a:r>
          </a:p>
          <a:p>
            <a:pPr algn="ctr"/>
            <a:r>
              <a:rPr lang="en-GB" sz="1800" b="1" dirty="0">
                <a:solidFill>
                  <a:srgbClr val="000000"/>
                </a:solidFill>
                <a:latin typeface="Calibri" charset="0"/>
              </a:rPr>
              <a:t>laws!</a:t>
            </a:r>
            <a:endParaRPr lang="en-US" sz="1800" b="1" dirty="0">
              <a:solidFill>
                <a:srgbClr val="000000"/>
              </a:solidFill>
              <a:latin typeface="Calibri" charset="0"/>
            </a:endParaRPr>
          </a:p>
        </p:txBody>
      </p:sp>
      <p:sp>
        <p:nvSpPr>
          <p:cNvPr id="8" name="Text Box 9"/>
          <p:cNvSpPr txBox="1">
            <a:spLocks noChangeArrowheads="1"/>
          </p:cNvSpPr>
          <p:nvPr/>
        </p:nvSpPr>
        <p:spPr bwMode="auto">
          <a:xfrm>
            <a:off x="6012160" y="6553200"/>
            <a:ext cx="313184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eaLnBrk="0" hangingPunct="0">
              <a:spcBef>
                <a:spcPct val="50000"/>
              </a:spcBef>
            </a:pPr>
            <a:r>
              <a:rPr lang="en-US" sz="1600" b="1" dirty="0">
                <a:solidFill>
                  <a:schemeClr val="accent2"/>
                </a:solidFill>
                <a:latin typeface="Folio Md BT" charset="0"/>
              </a:rPr>
              <a:t>IIT </a:t>
            </a:r>
            <a:r>
              <a:rPr lang="en-US" sz="1600" b="1" dirty="0" smtClean="0">
                <a:solidFill>
                  <a:schemeClr val="accent2"/>
                </a:solidFill>
                <a:latin typeface="Folio Md BT" charset="0"/>
              </a:rPr>
              <a:t>Delhi </a:t>
            </a:r>
            <a:r>
              <a:rPr lang="en-IN" sz="1600" b="1" dirty="0" smtClean="0">
                <a:solidFill>
                  <a:schemeClr val="accent2"/>
                </a:solidFill>
                <a:latin typeface="Folio Md BT" charset="0"/>
              </a:rPr>
              <a:t>20 October 2013</a:t>
            </a:r>
            <a:endParaRPr lang="en-US" dirty="0"/>
          </a:p>
        </p:txBody>
      </p:sp>
      <p:pic>
        <p:nvPicPr>
          <p:cNvPr id="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077072"/>
            <a:ext cx="4212000" cy="241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2759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2"/>
          <p:cNvSpPr txBox="1">
            <a:spLocks noChangeArrowheads="1"/>
          </p:cNvSpPr>
          <p:nvPr/>
        </p:nvSpPr>
        <p:spPr bwMode="auto">
          <a:xfrm>
            <a:off x="827584" y="183307"/>
            <a:ext cx="76962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3200" b="1" dirty="0">
                <a:solidFill>
                  <a:schemeClr val="accent2"/>
                </a:solidFill>
              </a:rPr>
              <a:t>Pedestrian crossings raised 10 cm above road </a:t>
            </a:r>
            <a:r>
              <a:rPr lang="en-GB" sz="3200" b="1" dirty="0" smtClean="0">
                <a:solidFill>
                  <a:schemeClr val="accent2"/>
                </a:solidFill>
              </a:rPr>
              <a:t>level and speed breakers every 80m</a:t>
            </a:r>
            <a:endParaRPr lang="en-GB" sz="3200" b="1" dirty="0">
              <a:solidFill>
                <a:schemeClr val="accent2"/>
              </a:solidFill>
            </a:endParaRPr>
          </a:p>
        </p:txBody>
      </p:sp>
      <p:sp>
        <p:nvSpPr>
          <p:cNvPr id="44034" name="Text Box 3"/>
          <p:cNvSpPr txBox="1">
            <a:spLocks noChangeArrowheads="1"/>
          </p:cNvSpPr>
          <p:nvPr/>
        </p:nvSpPr>
        <p:spPr bwMode="auto">
          <a:xfrm>
            <a:off x="6400800" y="1743075"/>
            <a:ext cx="2895600" cy="465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b="1">
                <a:solidFill>
                  <a:srgbClr val="FF9933"/>
                </a:solidFill>
              </a:rPr>
              <a:t>“</a:t>
            </a:r>
            <a:r>
              <a:rPr lang="en-US" altLang="ja-JP" b="1">
                <a:solidFill>
                  <a:srgbClr val="FF9933"/>
                </a:solidFill>
              </a:rPr>
              <a:t>speed humps were associated</a:t>
            </a:r>
          </a:p>
          <a:p>
            <a:pPr eaLnBrk="1" hangingPunct="1"/>
            <a:r>
              <a:rPr lang="en-US" b="1">
                <a:solidFill>
                  <a:srgbClr val="FF9933"/>
                </a:solidFill>
              </a:rPr>
              <a:t>with a 53% to 60% reduction in the odds of injury or death among children struck by an automobile in their neighborhood</a:t>
            </a:r>
            <a:r>
              <a:rPr lang="ja-JP" altLang="en-US" b="1">
                <a:solidFill>
                  <a:srgbClr val="FF9933"/>
                </a:solidFill>
              </a:rPr>
              <a:t>”</a:t>
            </a:r>
            <a:endParaRPr lang="en-US" altLang="ja-JP" b="1">
              <a:solidFill>
                <a:srgbClr val="FF9933"/>
              </a:solidFill>
            </a:endParaRPr>
          </a:p>
          <a:p>
            <a:pPr eaLnBrk="1" hangingPunct="1"/>
            <a:endParaRPr lang="en-US" b="1">
              <a:solidFill>
                <a:srgbClr val="FF9933"/>
              </a:solidFill>
            </a:endParaRPr>
          </a:p>
          <a:p>
            <a:pPr eaLnBrk="1" hangingPunct="1"/>
            <a:r>
              <a:rPr lang="en-US" sz="1800">
                <a:solidFill>
                  <a:srgbClr val="FF9933"/>
                </a:solidFill>
              </a:rPr>
              <a:t>American Journal of Public Health, April 2004</a:t>
            </a:r>
            <a:endParaRPr lang="en-US" b="1">
              <a:solidFill>
                <a:srgbClr val="FF9933"/>
              </a:solidFill>
            </a:endParaRPr>
          </a:p>
        </p:txBody>
      </p:sp>
      <p:pic>
        <p:nvPicPr>
          <p:cNvPr id="44035" name="Picture 4"/>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0" y="1752600"/>
            <a:ext cx="6399213" cy="5105400"/>
          </a:xfrm>
          <a:noFill/>
        </p:spPr>
      </p:pic>
    </p:spTree>
    <p:extLst>
      <p:ext uri="{BB962C8B-B14F-4D97-AF65-F5344CB8AC3E}">
        <p14:creationId xmlns:p14="http://schemas.microsoft.com/office/powerpoint/2010/main" val="25096264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ctrTitle" idx="4294967295"/>
          </p:nvPr>
        </p:nvSpPr>
        <p:spPr bwMode="auto">
          <a:xfrm>
            <a:off x="1619672" y="1"/>
            <a:ext cx="6498208" cy="620688"/>
          </a:xfrm>
          <a:prstGeom prst="rect">
            <a:avLst/>
          </a:prstGeom>
          <a:solidFill>
            <a:srgbClr val="FFFFFF"/>
          </a:solidFill>
          <a:ln>
            <a:solidFill>
              <a:schemeClr val="bg1"/>
            </a:solidFill>
            <a:miter lim="800000"/>
            <a:headEnd/>
            <a:tailEnd/>
          </a:ln>
        </p:spPr>
        <p:txBody>
          <a:bodyPr lIns="0" tIns="0" rIns="0" bIns="0"/>
          <a:lstStyle/>
          <a:p>
            <a:pPr eaLnBrk="1" hangingPunct="1">
              <a:lnSpc>
                <a:spcPct val="95000"/>
              </a:lnSpc>
            </a:pPr>
            <a:r>
              <a:rPr lang="en-US" sz="3200" b="1">
                <a:solidFill>
                  <a:srgbClr val="000090"/>
                </a:solidFill>
                <a:latin typeface="Calibri" charset="0"/>
              </a:rPr>
              <a:t>Drinking</a:t>
            </a:r>
            <a:r>
              <a:rPr lang="en-US" sz="3200" b="1">
                <a:solidFill>
                  <a:srgbClr val="000090"/>
                </a:solidFill>
                <a:latin typeface="Arial" charset="0"/>
              </a:rPr>
              <a:t> </a:t>
            </a:r>
            <a:r>
              <a:rPr lang="en-US" sz="3200" b="1">
                <a:solidFill>
                  <a:srgbClr val="000090"/>
                </a:solidFill>
                <a:latin typeface="Calibri" charset="0"/>
              </a:rPr>
              <a:t>and driving</a:t>
            </a:r>
          </a:p>
        </p:txBody>
      </p:sp>
      <p:sp>
        <p:nvSpPr>
          <p:cNvPr id="37890" name="Rectangle 4"/>
          <p:cNvSpPr>
            <a:spLocks noChangeArrowheads="1"/>
          </p:cNvSpPr>
          <p:nvPr/>
        </p:nvSpPr>
        <p:spPr bwMode="auto">
          <a:xfrm>
            <a:off x="1007270" y="1355884"/>
            <a:ext cx="4407693" cy="1375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p>
            <a:r>
              <a:rPr lang="en-GB" sz="2800" b="1" dirty="0" err="1">
                <a:latin typeface="Calibri" charset="0"/>
              </a:rPr>
              <a:t>BACs</a:t>
            </a:r>
            <a:r>
              <a:rPr lang="en-GB" sz="2800" b="1" dirty="0">
                <a:latin typeface="Calibri" charset="0"/>
              </a:rPr>
              <a:t> should be set at </a:t>
            </a:r>
            <a:r>
              <a:rPr lang="en-GB" sz="2800" b="1" dirty="0" smtClean="0">
                <a:latin typeface="Calibri" charset="0"/>
              </a:rPr>
              <a:t>0.03 </a:t>
            </a:r>
            <a:r>
              <a:rPr lang="en-GB" sz="2800" b="1" dirty="0">
                <a:latin typeface="Calibri" charset="0"/>
              </a:rPr>
              <a:t>g/dl for the general population.</a:t>
            </a:r>
            <a:endParaRPr lang="en-US" sz="2800" b="1" dirty="0">
              <a:latin typeface="Calibri" charset="0"/>
            </a:endParaRPr>
          </a:p>
        </p:txBody>
      </p:sp>
      <p:sp>
        <p:nvSpPr>
          <p:cNvPr id="37891" name="AutoShape 6"/>
          <p:cNvSpPr>
            <a:spLocks noChangeArrowheads="1"/>
          </p:cNvSpPr>
          <p:nvPr/>
        </p:nvSpPr>
        <p:spPr bwMode="auto">
          <a:xfrm>
            <a:off x="1654493" y="3400108"/>
            <a:ext cx="2333149" cy="2333148"/>
          </a:xfrm>
          <a:prstGeom prst="diamond">
            <a:avLst/>
          </a:prstGeom>
          <a:solidFill>
            <a:srgbClr val="FFD261"/>
          </a:solidFill>
          <a:ln w="76200">
            <a:solidFill>
              <a:srgbClr val="FF0000"/>
            </a:solidFill>
            <a:miter lim="800000"/>
            <a:headEnd/>
            <a:tailEnd/>
          </a:ln>
        </p:spPr>
        <p:txBody>
          <a:bodyPr wrap="none" lIns="82296" tIns="41148" rIns="82296" bIns="41148" anchor="ctr"/>
          <a:lstStyle/>
          <a:p>
            <a:endParaRPr lang="en-GB"/>
          </a:p>
        </p:txBody>
      </p:sp>
      <p:sp>
        <p:nvSpPr>
          <p:cNvPr id="37892" name="Rectangle 5"/>
          <p:cNvSpPr>
            <a:spLocks noChangeArrowheads="1"/>
          </p:cNvSpPr>
          <p:nvPr/>
        </p:nvSpPr>
        <p:spPr bwMode="auto">
          <a:xfrm>
            <a:off x="1267302" y="3882762"/>
            <a:ext cx="3110388" cy="1180148"/>
          </a:xfrm>
          <a:prstGeom prst="rect">
            <a:avLst/>
          </a:prstGeom>
          <a:noFill/>
          <a:ln>
            <a:noFill/>
          </a:ln>
          <a:effectLst>
            <a:prstShdw prst="shdw12">
              <a:schemeClr val="bg2">
                <a:alpha val="74997"/>
              </a:scheme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p>
            <a:pPr algn="ctr"/>
            <a:r>
              <a:rPr lang="en-GB" sz="1800" b="1" dirty="0">
                <a:latin typeface="Calibri" charset="0"/>
              </a:rPr>
              <a:t>Less than </a:t>
            </a:r>
          </a:p>
          <a:p>
            <a:pPr algn="ctr"/>
            <a:r>
              <a:rPr lang="en-GB" sz="1800" b="1" dirty="0">
                <a:latin typeface="Calibri" charset="0"/>
              </a:rPr>
              <a:t>50% </a:t>
            </a:r>
          </a:p>
          <a:p>
            <a:pPr algn="ctr"/>
            <a:r>
              <a:rPr lang="en-GB" sz="1800" b="1" dirty="0">
                <a:latin typeface="Calibri" charset="0"/>
              </a:rPr>
              <a:t>of countries set </a:t>
            </a:r>
          </a:p>
          <a:p>
            <a:pPr algn="ctr"/>
            <a:r>
              <a:rPr lang="en-GB" sz="1800" b="1" dirty="0">
                <a:latin typeface="Calibri" charset="0"/>
              </a:rPr>
              <a:t>this limit!</a:t>
            </a:r>
            <a:endParaRPr lang="en-US" sz="1800" b="1" dirty="0">
              <a:latin typeface="Calibri" charset="0"/>
            </a:endParaRPr>
          </a:p>
        </p:txBody>
      </p:sp>
      <p:pic>
        <p:nvPicPr>
          <p:cNvPr id="3789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3550" y="2328554"/>
            <a:ext cx="2931795" cy="2684622"/>
          </a:xfrm>
          <a:prstGeom prst="rect">
            <a:avLst/>
          </a:prstGeom>
          <a:noFill/>
          <a:ln w="76200">
            <a:solidFill>
              <a:srgbClr val="FFC73B"/>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235186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6483350"/>
            <a:ext cx="2133600" cy="476250"/>
          </a:xfrm>
        </p:spPr>
        <p:txBody>
          <a:bodyPr/>
          <a:lstStyle/>
          <a:p>
            <a:fld id="{87F232CB-0CAA-3C4F-AD07-779EA5F2F635}" type="datetime1">
              <a:rPr lang="en-GB" smtClean="0"/>
              <a:t>11/03/2017</a:t>
            </a:fld>
            <a:endParaRPr lang="en-IN" dirty="0"/>
          </a:p>
        </p:txBody>
      </p:sp>
      <p:sp>
        <p:nvSpPr>
          <p:cNvPr id="5" name="Slide Number Placeholder 4"/>
          <p:cNvSpPr>
            <a:spLocks noGrp="1"/>
          </p:cNvSpPr>
          <p:nvPr>
            <p:ph type="sldNum" sz="quarter" idx="12"/>
          </p:nvPr>
        </p:nvSpPr>
        <p:spPr>
          <a:xfrm>
            <a:off x="6876256" y="6483350"/>
            <a:ext cx="2133600" cy="476250"/>
          </a:xfrm>
        </p:spPr>
        <p:txBody>
          <a:bodyPr/>
          <a:lstStyle/>
          <a:p>
            <a:fld id="{BFE9D782-3D6B-4D0E-BCAD-81F5DC869756}" type="slidenum">
              <a:rPr lang="en-IN" smtClean="0"/>
              <a:pPr/>
              <a:t>26</a:t>
            </a:fld>
            <a:endParaRPr lang="en-IN" dirty="0"/>
          </a:p>
        </p:txBody>
      </p:sp>
      <p:sp>
        <p:nvSpPr>
          <p:cNvPr id="8" name="TextBox 7"/>
          <p:cNvSpPr txBox="1"/>
          <p:nvPr/>
        </p:nvSpPr>
        <p:spPr>
          <a:xfrm>
            <a:off x="384643" y="252563"/>
            <a:ext cx="8340746" cy="1200329"/>
          </a:xfrm>
          <a:prstGeom prst="rect">
            <a:avLst/>
          </a:prstGeom>
          <a:noFill/>
        </p:spPr>
        <p:txBody>
          <a:bodyPr wrap="none" rtlCol="0">
            <a:spAutoFit/>
          </a:bodyPr>
          <a:lstStyle/>
          <a:p>
            <a:pPr algn="ctr"/>
            <a:r>
              <a:rPr lang="en-US" sz="3600" b="1" dirty="0">
                <a:solidFill>
                  <a:schemeClr val="accent6">
                    <a:lumMod val="75000"/>
                  </a:schemeClr>
                </a:solidFill>
                <a:latin typeface="+mj-lt"/>
              </a:rPr>
              <a:t>Self-reported drink-driving </a:t>
            </a:r>
            <a:r>
              <a:rPr lang="en-US" sz="3600" b="1" dirty="0" err="1">
                <a:solidFill>
                  <a:schemeClr val="accent6">
                    <a:lumMod val="75000"/>
                  </a:schemeClr>
                </a:solidFill>
                <a:latin typeface="+mj-lt"/>
              </a:rPr>
              <a:t>behaviour</a:t>
            </a:r>
            <a:endParaRPr lang="en-US" sz="3600" dirty="0">
              <a:solidFill>
                <a:schemeClr val="accent6">
                  <a:lumMod val="75000"/>
                </a:schemeClr>
              </a:solidFill>
              <a:latin typeface="+mj-lt"/>
            </a:endParaRPr>
          </a:p>
          <a:p>
            <a:endParaRPr lang="en-US" sz="3600" dirty="0">
              <a:solidFill>
                <a:schemeClr val="accent6">
                  <a:lumMod val="75000"/>
                </a:schemeClr>
              </a:solidFill>
              <a:latin typeface="+mj-lt"/>
            </a:endParaRPr>
          </a:p>
        </p:txBody>
      </p:sp>
      <p:sp>
        <p:nvSpPr>
          <p:cNvPr id="9" name="TextBox 8"/>
          <p:cNvSpPr txBox="1"/>
          <p:nvPr/>
        </p:nvSpPr>
        <p:spPr>
          <a:xfrm>
            <a:off x="2771800" y="6453336"/>
            <a:ext cx="3536546" cy="430887"/>
          </a:xfrm>
          <a:prstGeom prst="rect">
            <a:avLst/>
          </a:prstGeom>
          <a:noFill/>
        </p:spPr>
        <p:txBody>
          <a:bodyPr wrap="none" rtlCol="0">
            <a:spAutoFit/>
          </a:bodyPr>
          <a:lstStyle/>
          <a:p>
            <a:r>
              <a:rPr lang="en-US" sz="1100" i="1"/>
              <a:t>European Commission, DG for Mobility and Transport</a:t>
            </a:r>
          </a:p>
          <a:p>
            <a:endParaRPr lang="en-GB" sz="1100" i="1" dirty="0"/>
          </a:p>
        </p:txBody>
      </p:sp>
      <p:graphicFrame>
        <p:nvGraphicFramePr>
          <p:cNvPr id="11" name="Table 10"/>
          <p:cNvGraphicFramePr>
            <a:graphicFrameLocks noGrp="1"/>
          </p:cNvGraphicFramePr>
          <p:nvPr>
            <p:extLst>
              <p:ext uri="{D42A27DB-BD31-4B8C-83A1-F6EECF244321}">
                <p14:modId xmlns:p14="http://schemas.microsoft.com/office/powerpoint/2010/main" val="1880334147"/>
              </p:ext>
            </p:extLst>
          </p:nvPr>
        </p:nvGraphicFramePr>
        <p:xfrm>
          <a:off x="457200" y="1809666"/>
          <a:ext cx="8229600" cy="3238667"/>
        </p:xfrm>
        <a:graphic>
          <a:graphicData uri="http://schemas.openxmlformats.org/drawingml/2006/table">
            <a:tbl>
              <a:tblPr/>
              <a:tblGrid>
                <a:gridCol w="2743200"/>
                <a:gridCol w="2743200"/>
                <a:gridCol w="2743200"/>
              </a:tblGrid>
              <a:tr h="1027189">
                <a:tc>
                  <a:txBody>
                    <a:bodyPr/>
                    <a:lstStyle/>
                    <a:p>
                      <a:pPr algn="l" fontAlgn="ctr"/>
                      <a:r>
                        <a:rPr lang="en-US" sz="1900" b="1" i="0" u="none" strike="noStrike">
                          <a:solidFill>
                            <a:srgbClr val="0070C0"/>
                          </a:solidFill>
                          <a:effectLst/>
                          <a:latin typeface="Calibri" charset="0"/>
                        </a:rPr>
                        <a:t>Country</a:t>
                      </a:r>
                    </a:p>
                  </a:txBody>
                  <a:tcPr marL="12085" marR="12085" marT="12085" marB="0" anchor="ctr">
                    <a:lnL>
                      <a:noFill/>
                    </a:lnL>
                    <a:lnR>
                      <a:noFill/>
                    </a:lnR>
                    <a:lnT w="19050" cap="flat" cmpd="sng" algn="ctr">
                      <a:solidFill>
                        <a:srgbClr val="548235"/>
                      </a:solidFill>
                      <a:prstDash val="solid"/>
                      <a:round/>
                      <a:headEnd type="none" w="med" len="med"/>
                      <a:tailEnd type="none" w="med" len="med"/>
                    </a:lnT>
                    <a:lnB w="6350" cap="flat" cmpd="sng" algn="ctr">
                      <a:solidFill>
                        <a:srgbClr val="548235"/>
                      </a:solidFill>
                      <a:prstDash val="solid"/>
                      <a:round/>
                      <a:headEnd type="none" w="med" len="med"/>
                      <a:tailEnd type="none" w="med" len="med"/>
                    </a:lnB>
                  </a:tcPr>
                </a:tc>
                <a:tc>
                  <a:txBody>
                    <a:bodyPr/>
                    <a:lstStyle/>
                    <a:p>
                      <a:pPr algn="ctr" fontAlgn="ctr"/>
                      <a:r>
                        <a:rPr lang="en-US" sz="1900" b="1" i="0" u="none" strike="noStrike">
                          <a:solidFill>
                            <a:srgbClr val="0070C0"/>
                          </a:solidFill>
                          <a:effectLst/>
                          <a:latin typeface="Calibri" charset="0"/>
                        </a:rPr>
                        <a:t>Drink-driving in the past month</a:t>
                      </a:r>
                    </a:p>
                  </a:txBody>
                  <a:tcPr marL="12085" marR="12085" marT="12085" marB="0" anchor="ctr">
                    <a:lnL>
                      <a:noFill/>
                    </a:lnL>
                    <a:lnR>
                      <a:noFill/>
                    </a:lnR>
                    <a:lnT w="19050" cap="flat" cmpd="sng" algn="ctr">
                      <a:solidFill>
                        <a:srgbClr val="548235"/>
                      </a:solidFill>
                      <a:prstDash val="solid"/>
                      <a:round/>
                      <a:headEnd type="none" w="med" len="med"/>
                      <a:tailEnd type="none" w="med" len="med"/>
                    </a:lnT>
                    <a:lnB w="6350" cap="flat" cmpd="sng" algn="ctr">
                      <a:solidFill>
                        <a:srgbClr val="548235"/>
                      </a:solidFill>
                      <a:prstDash val="solid"/>
                      <a:round/>
                      <a:headEnd type="none" w="med" len="med"/>
                      <a:tailEnd type="none" w="med" len="med"/>
                    </a:lnB>
                  </a:tcPr>
                </a:tc>
                <a:tc>
                  <a:txBody>
                    <a:bodyPr/>
                    <a:lstStyle/>
                    <a:p>
                      <a:pPr algn="ctr" fontAlgn="ctr"/>
                      <a:r>
                        <a:rPr lang="en-US" sz="1900" b="1" i="0" u="none" strike="noStrike">
                          <a:solidFill>
                            <a:srgbClr val="0070C0"/>
                          </a:solidFill>
                          <a:effectLst/>
                          <a:latin typeface="Calibri" charset="0"/>
                        </a:rPr>
                        <a:t>Checks per million population per day</a:t>
                      </a:r>
                    </a:p>
                  </a:txBody>
                  <a:tcPr marL="12085" marR="12085" marT="12085" marB="0" anchor="ctr">
                    <a:lnL>
                      <a:noFill/>
                    </a:lnL>
                    <a:lnR>
                      <a:noFill/>
                    </a:lnR>
                    <a:lnT w="19050" cap="flat" cmpd="sng" algn="ctr">
                      <a:solidFill>
                        <a:srgbClr val="548235"/>
                      </a:solidFill>
                      <a:prstDash val="solid"/>
                      <a:round/>
                      <a:headEnd type="none" w="med" len="med"/>
                      <a:tailEnd type="none" w="med" len="med"/>
                    </a:lnT>
                    <a:lnB w="6350" cap="flat" cmpd="sng" algn="ctr">
                      <a:solidFill>
                        <a:srgbClr val="548235"/>
                      </a:solidFill>
                      <a:prstDash val="solid"/>
                      <a:round/>
                      <a:headEnd type="none" w="med" len="med"/>
                      <a:tailEnd type="none" w="med" len="med"/>
                    </a:lnB>
                  </a:tcPr>
                </a:tc>
              </a:tr>
              <a:tr h="314199">
                <a:tc>
                  <a:txBody>
                    <a:bodyPr/>
                    <a:lstStyle/>
                    <a:p>
                      <a:pPr algn="l" fontAlgn="ctr"/>
                      <a:r>
                        <a:rPr lang="en-US" sz="1900" b="1" i="0" u="none" strike="noStrike">
                          <a:solidFill>
                            <a:srgbClr val="000000"/>
                          </a:solidFill>
                          <a:effectLst/>
                          <a:latin typeface="Calibri" charset="0"/>
                        </a:rPr>
                        <a:t>ITALY</a:t>
                      </a:r>
                    </a:p>
                  </a:txBody>
                  <a:tcPr marL="12085" marR="12085" marT="12085" marB="0" anchor="ctr">
                    <a:lnL>
                      <a:noFill/>
                    </a:lnL>
                    <a:lnR>
                      <a:noFill/>
                    </a:lnR>
                    <a:lnT w="6350" cap="flat" cmpd="sng" algn="ctr">
                      <a:solidFill>
                        <a:srgbClr val="548235"/>
                      </a:solidFill>
                      <a:prstDash val="solid"/>
                      <a:round/>
                      <a:headEnd type="none" w="med" len="med"/>
                      <a:tailEnd type="none" w="med" len="med"/>
                    </a:lnT>
                    <a:lnB>
                      <a:noFill/>
                    </a:lnB>
                  </a:tcPr>
                </a:tc>
                <a:tc>
                  <a:txBody>
                    <a:bodyPr/>
                    <a:lstStyle/>
                    <a:p>
                      <a:pPr algn="ctr" fontAlgn="ctr"/>
                      <a:r>
                        <a:rPr lang="mr-IN" sz="1900" b="1" i="0" u="none" strike="noStrike">
                          <a:solidFill>
                            <a:srgbClr val="000000"/>
                          </a:solidFill>
                          <a:effectLst/>
                          <a:latin typeface="Calibri" charset="0"/>
                        </a:rPr>
                        <a:t>59%</a:t>
                      </a:r>
                    </a:p>
                  </a:txBody>
                  <a:tcPr marL="12085" marR="12085" marT="12085" marB="0" anchor="ctr">
                    <a:lnL>
                      <a:noFill/>
                    </a:lnL>
                    <a:lnR>
                      <a:noFill/>
                    </a:lnR>
                    <a:lnT w="6350" cap="flat" cmpd="sng" algn="ctr">
                      <a:solidFill>
                        <a:srgbClr val="548235"/>
                      </a:solidFill>
                      <a:prstDash val="solid"/>
                      <a:round/>
                      <a:headEnd type="none" w="med" len="med"/>
                      <a:tailEnd type="none" w="med" len="med"/>
                    </a:lnT>
                    <a:lnB>
                      <a:noFill/>
                    </a:lnB>
                  </a:tcPr>
                </a:tc>
                <a:tc>
                  <a:txBody>
                    <a:bodyPr/>
                    <a:lstStyle/>
                    <a:p>
                      <a:pPr algn="ctr" fontAlgn="ctr"/>
                      <a:r>
                        <a:rPr lang="cs-CZ" sz="1900" b="1" i="0" u="none" strike="noStrike">
                          <a:solidFill>
                            <a:srgbClr val="000000"/>
                          </a:solidFill>
                          <a:effectLst/>
                          <a:latin typeface="Calibri" charset="0"/>
                        </a:rPr>
                        <a:t>521</a:t>
                      </a:r>
                    </a:p>
                  </a:txBody>
                  <a:tcPr marL="12085" marR="12085" marT="12085" marB="0" anchor="ctr">
                    <a:lnL>
                      <a:noFill/>
                    </a:lnL>
                    <a:lnR>
                      <a:noFill/>
                    </a:lnR>
                    <a:lnT w="6350" cap="flat" cmpd="sng" algn="ctr">
                      <a:solidFill>
                        <a:srgbClr val="548235"/>
                      </a:solidFill>
                      <a:prstDash val="solid"/>
                      <a:round/>
                      <a:headEnd type="none" w="med" len="med"/>
                      <a:tailEnd type="none" w="med" len="med"/>
                    </a:lnT>
                    <a:lnB>
                      <a:noFill/>
                    </a:lnB>
                  </a:tcPr>
                </a:tc>
              </a:tr>
              <a:tr h="314199">
                <a:tc>
                  <a:txBody>
                    <a:bodyPr/>
                    <a:lstStyle/>
                    <a:p>
                      <a:pPr algn="l" fontAlgn="ctr"/>
                      <a:r>
                        <a:rPr lang="en-US" sz="1900" b="1" i="0" u="none" strike="noStrike">
                          <a:solidFill>
                            <a:srgbClr val="000000"/>
                          </a:solidFill>
                          <a:effectLst/>
                          <a:latin typeface="Calibri" charset="0"/>
                        </a:rPr>
                        <a:t>FRANCE</a:t>
                      </a:r>
                    </a:p>
                  </a:txBody>
                  <a:tcPr marL="12085" marR="12085" marT="12085" marB="0" anchor="ctr">
                    <a:lnL>
                      <a:noFill/>
                    </a:lnL>
                    <a:lnR>
                      <a:noFill/>
                    </a:lnR>
                    <a:lnT>
                      <a:noFill/>
                    </a:lnT>
                    <a:lnB>
                      <a:noFill/>
                    </a:lnB>
                  </a:tcPr>
                </a:tc>
                <a:tc>
                  <a:txBody>
                    <a:bodyPr/>
                    <a:lstStyle/>
                    <a:p>
                      <a:pPr algn="ctr" fontAlgn="ctr"/>
                      <a:r>
                        <a:rPr lang="mr-IN" sz="1900" b="1" i="0" u="none" strike="noStrike">
                          <a:solidFill>
                            <a:srgbClr val="000000"/>
                          </a:solidFill>
                          <a:effectLst/>
                          <a:latin typeface="Calibri" charset="0"/>
                        </a:rPr>
                        <a:t>45%</a:t>
                      </a:r>
                    </a:p>
                  </a:txBody>
                  <a:tcPr marL="12085" marR="12085" marT="12085" marB="0" anchor="ctr">
                    <a:lnL>
                      <a:noFill/>
                    </a:lnL>
                    <a:lnR>
                      <a:noFill/>
                    </a:lnR>
                    <a:lnT>
                      <a:noFill/>
                    </a:lnT>
                    <a:lnB>
                      <a:noFill/>
                    </a:lnB>
                  </a:tcPr>
                </a:tc>
                <a:tc>
                  <a:txBody>
                    <a:bodyPr/>
                    <a:lstStyle/>
                    <a:p>
                      <a:pPr algn="ctr" fontAlgn="ctr"/>
                      <a:r>
                        <a:rPr lang="cs-CZ" sz="1900" b="1" i="0" u="none" strike="noStrike">
                          <a:solidFill>
                            <a:srgbClr val="000000"/>
                          </a:solidFill>
                          <a:effectLst/>
                          <a:latin typeface="Calibri" charset="0"/>
                        </a:rPr>
                        <a:t>521</a:t>
                      </a:r>
                    </a:p>
                  </a:txBody>
                  <a:tcPr marL="12085" marR="12085" marT="12085" marB="0" anchor="ctr">
                    <a:lnL>
                      <a:noFill/>
                    </a:lnL>
                    <a:lnR>
                      <a:noFill/>
                    </a:lnR>
                    <a:lnT>
                      <a:noFill/>
                    </a:lnT>
                    <a:lnB>
                      <a:noFill/>
                    </a:lnB>
                  </a:tcPr>
                </a:tc>
              </a:tr>
              <a:tr h="314199">
                <a:tc>
                  <a:txBody>
                    <a:bodyPr/>
                    <a:lstStyle/>
                    <a:p>
                      <a:pPr algn="l" fontAlgn="ctr"/>
                      <a:r>
                        <a:rPr lang="en-US" sz="1900" b="1" i="0" u="none" strike="noStrike">
                          <a:solidFill>
                            <a:srgbClr val="000000"/>
                          </a:solidFill>
                          <a:effectLst/>
                          <a:latin typeface="Calibri" charset="0"/>
                        </a:rPr>
                        <a:t>SPAIN</a:t>
                      </a:r>
                    </a:p>
                  </a:txBody>
                  <a:tcPr marL="12085" marR="12085" marT="12085" marB="0" anchor="ctr">
                    <a:lnL>
                      <a:noFill/>
                    </a:lnL>
                    <a:lnR>
                      <a:noFill/>
                    </a:lnR>
                    <a:lnT>
                      <a:noFill/>
                    </a:lnT>
                    <a:lnB>
                      <a:noFill/>
                    </a:lnB>
                  </a:tcPr>
                </a:tc>
                <a:tc>
                  <a:txBody>
                    <a:bodyPr/>
                    <a:lstStyle/>
                    <a:p>
                      <a:pPr algn="ctr" fontAlgn="ctr"/>
                      <a:r>
                        <a:rPr lang="mr-IN" sz="1900" b="1" i="0" u="none" strike="noStrike">
                          <a:solidFill>
                            <a:srgbClr val="000000"/>
                          </a:solidFill>
                          <a:effectLst/>
                          <a:latin typeface="Calibri" charset="0"/>
                        </a:rPr>
                        <a:t>42%</a:t>
                      </a:r>
                    </a:p>
                  </a:txBody>
                  <a:tcPr marL="12085" marR="12085" marT="12085" marB="0" anchor="ctr">
                    <a:lnL>
                      <a:noFill/>
                    </a:lnL>
                    <a:lnR>
                      <a:noFill/>
                    </a:lnR>
                    <a:lnT>
                      <a:noFill/>
                    </a:lnT>
                    <a:lnB>
                      <a:noFill/>
                    </a:lnB>
                  </a:tcPr>
                </a:tc>
                <a:tc>
                  <a:txBody>
                    <a:bodyPr/>
                    <a:lstStyle/>
                    <a:p>
                      <a:pPr algn="ctr" fontAlgn="ctr"/>
                      <a:r>
                        <a:rPr lang="is-IS" sz="1900" b="1" i="0" u="none" strike="noStrike">
                          <a:solidFill>
                            <a:srgbClr val="000000"/>
                          </a:solidFill>
                          <a:effectLst/>
                          <a:latin typeface="Calibri" charset="0"/>
                        </a:rPr>
                        <a:t>307</a:t>
                      </a:r>
                    </a:p>
                  </a:txBody>
                  <a:tcPr marL="12085" marR="12085" marT="12085" marB="0" anchor="ctr">
                    <a:lnL>
                      <a:noFill/>
                    </a:lnL>
                    <a:lnR>
                      <a:noFill/>
                    </a:lnR>
                    <a:lnT>
                      <a:noFill/>
                    </a:lnT>
                    <a:lnB>
                      <a:noFill/>
                    </a:lnB>
                  </a:tcPr>
                </a:tc>
              </a:tr>
              <a:tr h="314199">
                <a:tc>
                  <a:txBody>
                    <a:bodyPr/>
                    <a:lstStyle/>
                    <a:p>
                      <a:pPr algn="l" fontAlgn="ctr"/>
                      <a:r>
                        <a:rPr lang="en-US" sz="1900" b="1" i="0" u="none" strike="noStrike">
                          <a:solidFill>
                            <a:srgbClr val="000000"/>
                          </a:solidFill>
                          <a:effectLst/>
                          <a:latin typeface="Calibri" charset="0"/>
                        </a:rPr>
                        <a:t>GERMANY</a:t>
                      </a:r>
                    </a:p>
                  </a:txBody>
                  <a:tcPr marL="12085" marR="12085" marT="12085" marB="0" anchor="ctr">
                    <a:lnL>
                      <a:noFill/>
                    </a:lnL>
                    <a:lnR>
                      <a:noFill/>
                    </a:lnR>
                    <a:lnT>
                      <a:noFill/>
                    </a:lnT>
                    <a:lnB>
                      <a:noFill/>
                    </a:lnB>
                  </a:tcPr>
                </a:tc>
                <a:tc>
                  <a:txBody>
                    <a:bodyPr/>
                    <a:lstStyle/>
                    <a:p>
                      <a:pPr algn="ctr" fontAlgn="ctr"/>
                      <a:r>
                        <a:rPr lang="mr-IN" sz="1900" b="1" i="0" u="none" strike="noStrike">
                          <a:solidFill>
                            <a:srgbClr val="000000"/>
                          </a:solidFill>
                          <a:effectLst/>
                          <a:latin typeface="Calibri" charset="0"/>
                        </a:rPr>
                        <a:t>33%</a:t>
                      </a:r>
                    </a:p>
                  </a:txBody>
                  <a:tcPr marL="12085" marR="12085" marT="12085" marB="0" anchor="ctr">
                    <a:lnL>
                      <a:noFill/>
                    </a:lnL>
                    <a:lnR>
                      <a:noFill/>
                    </a:lnR>
                    <a:lnT>
                      <a:noFill/>
                    </a:lnT>
                    <a:lnB>
                      <a:noFill/>
                    </a:lnB>
                  </a:tcPr>
                </a:tc>
                <a:tc>
                  <a:txBody>
                    <a:bodyPr/>
                    <a:lstStyle/>
                    <a:p>
                      <a:pPr algn="ctr" fontAlgn="ctr"/>
                      <a:endParaRPr lang="en-US" sz="1900" b="1" i="0" u="none" strike="noStrike">
                        <a:solidFill>
                          <a:srgbClr val="000000"/>
                        </a:solidFill>
                        <a:effectLst/>
                        <a:latin typeface="Calibri" charset="0"/>
                      </a:endParaRPr>
                    </a:p>
                  </a:txBody>
                  <a:tcPr marL="12085" marR="12085" marT="12085" marB="0" anchor="ctr">
                    <a:lnL>
                      <a:noFill/>
                    </a:lnL>
                    <a:lnR>
                      <a:noFill/>
                    </a:lnR>
                    <a:lnT>
                      <a:noFill/>
                    </a:lnT>
                    <a:lnB>
                      <a:noFill/>
                    </a:lnB>
                  </a:tcPr>
                </a:tc>
              </a:tr>
              <a:tr h="314199">
                <a:tc>
                  <a:txBody>
                    <a:bodyPr/>
                    <a:lstStyle/>
                    <a:p>
                      <a:pPr algn="l" fontAlgn="ctr"/>
                      <a:r>
                        <a:rPr lang="en-US" sz="1900" b="1" i="0" u="none" strike="noStrike">
                          <a:solidFill>
                            <a:srgbClr val="000000"/>
                          </a:solidFill>
                          <a:effectLst/>
                          <a:latin typeface="Calibri" charset="0"/>
                        </a:rPr>
                        <a:t>NETHERLANDS</a:t>
                      </a:r>
                    </a:p>
                  </a:txBody>
                  <a:tcPr marL="12085" marR="12085" marT="12085" marB="0" anchor="ctr">
                    <a:lnL>
                      <a:noFill/>
                    </a:lnL>
                    <a:lnR>
                      <a:noFill/>
                    </a:lnR>
                    <a:lnT>
                      <a:noFill/>
                    </a:lnT>
                    <a:lnB>
                      <a:noFill/>
                    </a:lnB>
                  </a:tcPr>
                </a:tc>
                <a:tc>
                  <a:txBody>
                    <a:bodyPr/>
                    <a:lstStyle/>
                    <a:p>
                      <a:pPr algn="ctr" fontAlgn="ctr"/>
                      <a:r>
                        <a:rPr lang="mr-IN" sz="1900" b="1" i="0" u="none" strike="noStrike">
                          <a:solidFill>
                            <a:srgbClr val="000000"/>
                          </a:solidFill>
                          <a:effectLst/>
                          <a:latin typeface="Calibri" charset="0"/>
                        </a:rPr>
                        <a:t>32%</a:t>
                      </a:r>
                    </a:p>
                  </a:txBody>
                  <a:tcPr marL="12085" marR="12085" marT="12085" marB="0" anchor="ctr">
                    <a:lnL>
                      <a:noFill/>
                    </a:lnL>
                    <a:lnR>
                      <a:noFill/>
                    </a:lnR>
                    <a:lnT>
                      <a:noFill/>
                    </a:lnT>
                    <a:lnB>
                      <a:noFill/>
                    </a:lnB>
                  </a:tcPr>
                </a:tc>
                <a:tc>
                  <a:txBody>
                    <a:bodyPr/>
                    <a:lstStyle/>
                    <a:p>
                      <a:pPr algn="ctr" fontAlgn="ctr"/>
                      <a:endParaRPr lang="en-US" sz="1900" b="1" i="0" u="none" strike="noStrike">
                        <a:solidFill>
                          <a:srgbClr val="000000"/>
                        </a:solidFill>
                        <a:effectLst/>
                        <a:latin typeface="Calibri" charset="0"/>
                      </a:endParaRPr>
                    </a:p>
                  </a:txBody>
                  <a:tcPr marL="12085" marR="12085" marT="12085" marB="0" anchor="ctr">
                    <a:lnL>
                      <a:noFill/>
                    </a:lnL>
                    <a:lnR>
                      <a:noFill/>
                    </a:lnR>
                    <a:lnT>
                      <a:noFill/>
                    </a:lnT>
                    <a:lnB>
                      <a:noFill/>
                    </a:lnB>
                  </a:tcPr>
                </a:tc>
              </a:tr>
              <a:tr h="314199">
                <a:tc>
                  <a:txBody>
                    <a:bodyPr/>
                    <a:lstStyle/>
                    <a:p>
                      <a:pPr algn="l" fontAlgn="ctr"/>
                      <a:r>
                        <a:rPr lang="en-US" sz="1900" b="1" i="0" u="none" strike="noStrike" dirty="0" smtClean="0">
                          <a:solidFill>
                            <a:srgbClr val="000000"/>
                          </a:solidFill>
                          <a:effectLst/>
                          <a:latin typeface="Calibri" charset="0"/>
                        </a:rPr>
                        <a:t>FINLAND</a:t>
                      </a:r>
                      <a:endParaRPr lang="en-US" sz="1900" b="1" i="0" u="none" strike="noStrike" dirty="0">
                        <a:solidFill>
                          <a:srgbClr val="000000"/>
                        </a:solidFill>
                        <a:effectLst/>
                        <a:latin typeface="Calibri" charset="0"/>
                      </a:endParaRPr>
                    </a:p>
                  </a:txBody>
                  <a:tcPr marL="12085" marR="12085" marT="12085" marB="0" anchor="ctr">
                    <a:lnL>
                      <a:noFill/>
                    </a:lnL>
                    <a:lnR>
                      <a:noFill/>
                    </a:lnR>
                    <a:lnT>
                      <a:noFill/>
                    </a:lnT>
                    <a:lnB>
                      <a:noFill/>
                    </a:lnB>
                  </a:tcPr>
                </a:tc>
                <a:tc>
                  <a:txBody>
                    <a:bodyPr/>
                    <a:lstStyle/>
                    <a:p>
                      <a:pPr algn="ctr" fontAlgn="ctr"/>
                      <a:r>
                        <a:rPr lang="mr-IN" sz="1900" b="1" i="0" u="none" strike="noStrike">
                          <a:solidFill>
                            <a:srgbClr val="000000"/>
                          </a:solidFill>
                          <a:effectLst/>
                          <a:latin typeface="Calibri" charset="0"/>
                        </a:rPr>
                        <a:t>13%</a:t>
                      </a:r>
                    </a:p>
                  </a:txBody>
                  <a:tcPr marL="12085" marR="12085" marT="12085" marB="0" anchor="ctr">
                    <a:lnL>
                      <a:noFill/>
                    </a:lnL>
                    <a:lnR>
                      <a:noFill/>
                    </a:lnR>
                    <a:lnT>
                      <a:noFill/>
                    </a:lnT>
                    <a:lnB>
                      <a:noFill/>
                    </a:lnB>
                  </a:tcPr>
                </a:tc>
                <a:tc>
                  <a:txBody>
                    <a:bodyPr/>
                    <a:lstStyle/>
                    <a:p>
                      <a:pPr algn="ctr" fontAlgn="ctr"/>
                      <a:r>
                        <a:rPr lang="fi-FI" sz="1900" b="1" i="0" u="none" strike="noStrike">
                          <a:solidFill>
                            <a:srgbClr val="000000"/>
                          </a:solidFill>
                          <a:effectLst/>
                          <a:latin typeface="Calibri" charset="0"/>
                        </a:rPr>
                        <a:t>1,329</a:t>
                      </a:r>
                    </a:p>
                  </a:txBody>
                  <a:tcPr marL="12085" marR="12085" marT="12085" marB="0" anchor="ctr">
                    <a:lnL>
                      <a:noFill/>
                    </a:lnL>
                    <a:lnR>
                      <a:noFill/>
                    </a:lnR>
                    <a:lnT>
                      <a:noFill/>
                    </a:lnT>
                    <a:lnB>
                      <a:noFill/>
                    </a:lnB>
                  </a:tcPr>
                </a:tc>
              </a:tr>
              <a:tr h="326284">
                <a:tc>
                  <a:txBody>
                    <a:bodyPr/>
                    <a:lstStyle/>
                    <a:p>
                      <a:pPr algn="l" fontAlgn="ctr"/>
                      <a:r>
                        <a:rPr lang="en-US" sz="1900" b="1" i="0" u="none" strike="noStrike" dirty="0">
                          <a:solidFill>
                            <a:srgbClr val="000000"/>
                          </a:solidFill>
                          <a:effectLst/>
                          <a:latin typeface="Calibri" charset="0"/>
                        </a:rPr>
                        <a:t>SWEDEN</a:t>
                      </a:r>
                    </a:p>
                  </a:txBody>
                  <a:tcPr marL="12085" marR="12085" marT="12085" marB="0" anchor="ctr">
                    <a:lnL>
                      <a:noFill/>
                    </a:lnL>
                    <a:lnR>
                      <a:noFill/>
                    </a:lnR>
                    <a:lnT>
                      <a:noFill/>
                    </a:lnT>
                    <a:lnB w="19050" cap="flat" cmpd="sng" algn="ctr">
                      <a:solidFill>
                        <a:srgbClr val="548235"/>
                      </a:solidFill>
                      <a:prstDash val="solid"/>
                      <a:round/>
                      <a:headEnd type="none" w="med" len="med"/>
                      <a:tailEnd type="none" w="med" len="med"/>
                    </a:lnB>
                  </a:tcPr>
                </a:tc>
                <a:tc>
                  <a:txBody>
                    <a:bodyPr/>
                    <a:lstStyle/>
                    <a:p>
                      <a:pPr algn="ctr" fontAlgn="ctr"/>
                      <a:r>
                        <a:rPr lang="mr-IN" sz="1900" b="1" i="0" u="none" strike="noStrike">
                          <a:solidFill>
                            <a:srgbClr val="000000"/>
                          </a:solidFill>
                          <a:effectLst/>
                          <a:latin typeface="Calibri" charset="0"/>
                        </a:rPr>
                        <a:t>8%</a:t>
                      </a:r>
                    </a:p>
                  </a:txBody>
                  <a:tcPr marL="12085" marR="12085" marT="12085" marB="0" anchor="ctr">
                    <a:lnL>
                      <a:noFill/>
                    </a:lnL>
                    <a:lnR>
                      <a:noFill/>
                    </a:lnR>
                    <a:lnT>
                      <a:noFill/>
                    </a:lnT>
                    <a:lnB w="19050" cap="flat" cmpd="sng" algn="ctr">
                      <a:solidFill>
                        <a:srgbClr val="548235"/>
                      </a:solidFill>
                      <a:prstDash val="solid"/>
                      <a:round/>
                      <a:headEnd type="none" w="med" len="med"/>
                      <a:tailEnd type="none" w="med" len="med"/>
                    </a:lnB>
                  </a:tcPr>
                </a:tc>
                <a:tc>
                  <a:txBody>
                    <a:bodyPr/>
                    <a:lstStyle/>
                    <a:p>
                      <a:pPr algn="ctr" fontAlgn="ctr"/>
                      <a:r>
                        <a:rPr lang="en-US" sz="1900" b="1" i="0" u="none" strike="noStrike" dirty="0">
                          <a:solidFill>
                            <a:srgbClr val="000000"/>
                          </a:solidFill>
                          <a:effectLst/>
                          <a:latin typeface="Calibri" charset="0"/>
                        </a:rPr>
                        <a:t>886</a:t>
                      </a:r>
                    </a:p>
                  </a:txBody>
                  <a:tcPr marL="12085" marR="12085" marT="12085" marB="0" anchor="ctr">
                    <a:lnL>
                      <a:noFill/>
                    </a:lnL>
                    <a:lnR>
                      <a:noFill/>
                    </a:lnR>
                    <a:lnT>
                      <a:noFill/>
                    </a:lnT>
                    <a:lnB w="19050" cap="flat" cmpd="sng" algn="ctr">
                      <a:solidFill>
                        <a:srgbClr val="548235"/>
                      </a:solidFill>
                      <a:prstDash val="solid"/>
                      <a:round/>
                      <a:headEnd type="none" w="med" len="med"/>
                      <a:tailEnd type="none" w="med" len="med"/>
                    </a:lnB>
                  </a:tcPr>
                </a:tc>
              </a:tr>
            </a:tbl>
          </a:graphicData>
        </a:graphic>
      </p:graphicFrame>
      <p:sp>
        <p:nvSpPr>
          <p:cNvPr id="2" name="TextBox 1"/>
          <p:cNvSpPr txBox="1"/>
          <p:nvPr/>
        </p:nvSpPr>
        <p:spPr>
          <a:xfrm>
            <a:off x="1131818" y="5684108"/>
            <a:ext cx="7327647" cy="369332"/>
          </a:xfrm>
          <a:prstGeom prst="rect">
            <a:avLst/>
          </a:prstGeom>
          <a:noFill/>
        </p:spPr>
        <p:txBody>
          <a:bodyPr wrap="none" rtlCol="0">
            <a:spAutoFit/>
          </a:bodyPr>
          <a:lstStyle/>
          <a:p>
            <a:r>
              <a:rPr lang="en-GB" b="1" dirty="0" smtClean="0">
                <a:solidFill>
                  <a:srgbClr val="FF0000"/>
                </a:solidFill>
              </a:rPr>
              <a:t>Mumbai: Population 20m, needs 10,000 </a:t>
            </a:r>
            <a:r>
              <a:rPr lang="en-GB" b="1" smtClean="0">
                <a:solidFill>
                  <a:srgbClr val="FF0000"/>
                </a:solidFill>
              </a:rPr>
              <a:t>vehicles checked </a:t>
            </a:r>
            <a:r>
              <a:rPr lang="en-GB" b="1" dirty="0" smtClean="0">
                <a:solidFill>
                  <a:srgbClr val="FF0000"/>
                </a:solidFill>
              </a:rPr>
              <a:t>per day</a:t>
            </a:r>
            <a:endParaRPr lang="en-GB" b="1" dirty="0">
              <a:solidFill>
                <a:srgbClr val="FF0000"/>
              </a:solidFill>
            </a:endParaRPr>
          </a:p>
        </p:txBody>
      </p:sp>
      <p:sp>
        <p:nvSpPr>
          <p:cNvPr id="3" name="Frame 2"/>
          <p:cNvSpPr/>
          <p:nvPr/>
        </p:nvSpPr>
        <p:spPr>
          <a:xfrm>
            <a:off x="3995936" y="4365104"/>
            <a:ext cx="3744416" cy="792088"/>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p:cNvSpPr txBox="1"/>
          <p:nvPr/>
        </p:nvSpPr>
        <p:spPr>
          <a:xfrm>
            <a:off x="5152707" y="5235984"/>
            <a:ext cx="1723549" cy="369332"/>
          </a:xfrm>
          <a:prstGeom prst="rect">
            <a:avLst/>
          </a:prstGeom>
          <a:noFill/>
        </p:spPr>
        <p:txBody>
          <a:bodyPr wrap="none" rtlCol="0">
            <a:spAutoFit/>
          </a:bodyPr>
          <a:lstStyle/>
          <a:p>
            <a:r>
              <a:rPr lang="en-GB" b="1" smtClean="0">
                <a:solidFill>
                  <a:srgbClr val="FF0000"/>
                </a:solidFill>
              </a:rPr>
              <a:t>Most effective</a:t>
            </a:r>
            <a:endParaRPr lang="en-GB" b="1">
              <a:solidFill>
                <a:srgbClr val="FF0000"/>
              </a:solidFill>
            </a:endParaRPr>
          </a:p>
        </p:txBody>
      </p:sp>
    </p:spTree>
    <p:extLst>
      <p:ext uri="{BB962C8B-B14F-4D97-AF65-F5344CB8AC3E}">
        <p14:creationId xmlns:p14="http://schemas.microsoft.com/office/powerpoint/2010/main" val="79420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ctrTitle" idx="4294967295"/>
          </p:nvPr>
        </p:nvSpPr>
        <p:spPr bwMode="auto">
          <a:xfrm>
            <a:off x="1619672" y="50007"/>
            <a:ext cx="6446203" cy="714697"/>
          </a:xfrm>
          <a:prstGeom prst="rect">
            <a:avLst/>
          </a:prstGeom>
          <a:solidFill>
            <a:srgbClr val="FFFFFF"/>
          </a:solidFill>
          <a:ln>
            <a:solidFill>
              <a:schemeClr val="bg1"/>
            </a:solidFill>
            <a:miter lim="800000"/>
            <a:headEnd/>
            <a:tailEnd/>
          </a:ln>
        </p:spPr>
        <p:txBody>
          <a:bodyPr lIns="0" tIns="0" rIns="0" bIns="0"/>
          <a:lstStyle/>
          <a:p>
            <a:pPr eaLnBrk="1" hangingPunct="1">
              <a:lnSpc>
                <a:spcPct val="95000"/>
              </a:lnSpc>
            </a:pPr>
            <a:r>
              <a:rPr lang="en-US" sz="3200" b="1">
                <a:solidFill>
                  <a:srgbClr val="000090"/>
                </a:solidFill>
                <a:latin typeface="Calibri" charset="0"/>
              </a:rPr>
              <a:t>Seat-belts and airbags</a:t>
            </a:r>
          </a:p>
        </p:txBody>
      </p:sp>
      <p:sp>
        <p:nvSpPr>
          <p:cNvPr id="38914" name="Rectangle 4"/>
          <p:cNvSpPr>
            <a:spLocks noChangeArrowheads="1"/>
          </p:cNvSpPr>
          <p:nvPr/>
        </p:nvSpPr>
        <p:spPr bwMode="auto">
          <a:xfrm>
            <a:off x="4960620" y="4984909"/>
            <a:ext cx="777240" cy="19431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nchor="ctr"/>
          <a:lstStyle/>
          <a:p>
            <a:endParaRPr lang="en-US"/>
          </a:p>
        </p:txBody>
      </p:sp>
      <p:sp>
        <p:nvSpPr>
          <p:cNvPr id="38915" name="AutoShape 5"/>
          <p:cNvSpPr>
            <a:spLocks noChangeArrowheads="1"/>
          </p:cNvSpPr>
          <p:nvPr/>
        </p:nvSpPr>
        <p:spPr bwMode="auto">
          <a:xfrm>
            <a:off x="1654493" y="3688140"/>
            <a:ext cx="2333149" cy="2333148"/>
          </a:xfrm>
          <a:prstGeom prst="diamond">
            <a:avLst/>
          </a:prstGeom>
          <a:solidFill>
            <a:srgbClr val="FFD261"/>
          </a:solidFill>
          <a:ln w="76200">
            <a:solidFill>
              <a:srgbClr val="FF0000"/>
            </a:solidFill>
            <a:miter lim="800000"/>
            <a:headEnd/>
            <a:tailEnd/>
          </a:ln>
        </p:spPr>
        <p:txBody>
          <a:bodyPr wrap="none" lIns="82296" tIns="41148" rIns="82296" bIns="41148" anchor="ctr"/>
          <a:lstStyle/>
          <a:p>
            <a:pPr algn="ctr"/>
            <a:r>
              <a:rPr lang="en-US" sz="1800" b="1" dirty="0">
                <a:latin typeface="Calibri" charset="0"/>
              </a:rPr>
              <a:t>Only 57% </a:t>
            </a:r>
          </a:p>
          <a:p>
            <a:pPr algn="ctr"/>
            <a:r>
              <a:rPr lang="en-US" sz="1800" b="1" dirty="0">
                <a:latin typeface="Calibri" charset="0"/>
              </a:rPr>
              <a:t>of countries </a:t>
            </a:r>
          </a:p>
          <a:p>
            <a:pPr algn="ctr"/>
            <a:r>
              <a:rPr lang="en-US" sz="1800" b="1" dirty="0">
                <a:latin typeface="Calibri" charset="0"/>
              </a:rPr>
              <a:t>require seat-belts </a:t>
            </a:r>
          </a:p>
          <a:p>
            <a:pPr algn="ctr"/>
            <a:r>
              <a:rPr lang="en-US" sz="1800" b="1" dirty="0">
                <a:latin typeface="Calibri" charset="0"/>
              </a:rPr>
              <a:t>(front &amp; rear)!</a:t>
            </a:r>
          </a:p>
        </p:txBody>
      </p:sp>
      <p:sp>
        <p:nvSpPr>
          <p:cNvPr id="38916" name="Rectangle 7"/>
          <p:cNvSpPr>
            <a:spLocks noChangeArrowheads="1"/>
          </p:cNvSpPr>
          <p:nvPr/>
        </p:nvSpPr>
        <p:spPr bwMode="auto">
          <a:xfrm>
            <a:off x="712947" y="1095852"/>
            <a:ext cx="4572000" cy="2237536"/>
          </a:xfrm>
          <a:prstGeom prst="rect">
            <a:avLst/>
          </a:prstGeom>
          <a:noFill/>
          <a:ln>
            <a:noFill/>
          </a:ln>
          <a:effectLst>
            <a:prstShdw prst="shdw12">
              <a:schemeClr val="bg2">
                <a:alpha val="74997"/>
              </a:scheme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p>
            <a:r>
              <a:rPr lang="en-US" sz="2800" b="1" dirty="0">
                <a:latin typeface="Calibri" charset="0"/>
              </a:rPr>
              <a:t>Wearing a seat-belt reduces the risk of death among front-seat passengers by 40−65% and among rear-seat occupants by 25−75%.</a:t>
            </a:r>
          </a:p>
        </p:txBody>
      </p:sp>
      <p:pic>
        <p:nvPicPr>
          <p:cNvPr id="38917"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9257" y="2448852"/>
            <a:ext cx="3110388" cy="2780348"/>
          </a:xfrm>
          <a:prstGeom prst="rect">
            <a:avLst/>
          </a:prstGeom>
          <a:noFill/>
          <a:ln w="76200">
            <a:solidFill>
              <a:srgbClr val="FFC73B"/>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39923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ctrTitle" idx="4294967295"/>
          </p:nvPr>
        </p:nvSpPr>
        <p:spPr bwMode="auto">
          <a:xfrm>
            <a:off x="2195736" y="50007"/>
            <a:ext cx="5294075" cy="642689"/>
          </a:xfrm>
          <a:prstGeom prst="rect">
            <a:avLst/>
          </a:prstGeom>
          <a:solidFill>
            <a:srgbClr val="FFFFFF"/>
          </a:solidFill>
          <a:ln>
            <a:solidFill>
              <a:schemeClr val="bg1"/>
            </a:solidFill>
            <a:miter lim="800000"/>
            <a:headEnd/>
            <a:tailEnd/>
          </a:ln>
        </p:spPr>
        <p:txBody>
          <a:bodyPr lIns="0" tIns="0" rIns="0" bIns="0"/>
          <a:lstStyle/>
          <a:p>
            <a:pPr eaLnBrk="1" hangingPunct="1">
              <a:lnSpc>
                <a:spcPct val="95000"/>
              </a:lnSpc>
            </a:pPr>
            <a:r>
              <a:rPr lang="en-US" sz="3200" b="1">
                <a:solidFill>
                  <a:srgbClr val="000090"/>
                </a:solidFill>
                <a:latin typeface="Calibri" charset="0"/>
              </a:rPr>
              <a:t>Motorcycle helmets</a:t>
            </a:r>
          </a:p>
        </p:txBody>
      </p:sp>
      <p:sp>
        <p:nvSpPr>
          <p:cNvPr id="39938" name="Rectangle 4"/>
          <p:cNvSpPr>
            <a:spLocks noChangeArrowheads="1"/>
          </p:cNvSpPr>
          <p:nvPr/>
        </p:nvSpPr>
        <p:spPr bwMode="auto">
          <a:xfrm>
            <a:off x="1007269" y="1420178"/>
            <a:ext cx="4083368" cy="2668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p>
            <a:pPr marL="457200" indent="-457200">
              <a:buFont typeface="Arial"/>
              <a:buChar char="•"/>
            </a:pPr>
            <a:r>
              <a:rPr lang="en-GB" sz="2800" b="1" dirty="0">
                <a:latin typeface="Calibri" charset="0"/>
              </a:rPr>
              <a:t>Wearing a good quality motorcycle</a:t>
            </a:r>
          </a:p>
          <a:p>
            <a:pPr marL="457200" indent="-457200">
              <a:buFont typeface="Arial"/>
              <a:buChar char="•"/>
            </a:pPr>
            <a:r>
              <a:rPr lang="en-GB" sz="2800" b="1" dirty="0" smtClean="0">
                <a:latin typeface="Calibri" charset="0"/>
              </a:rPr>
              <a:t>Helmet </a:t>
            </a:r>
            <a:r>
              <a:rPr lang="en-GB" sz="2800" b="1" dirty="0">
                <a:latin typeface="Calibri" charset="0"/>
              </a:rPr>
              <a:t>can reduce the risk of death by </a:t>
            </a:r>
            <a:r>
              <a:rPr lang="en-GB" sz="2800" b="1" dirty="0"/>
              <a:t>±</a:t>
            </a:r>
            <a:r>
              <a:rPr lang="en-GB" sz="2800" b="1" dirty="0">
                <a:latin typeface="Calibri" charset="0"/>
              </a:rPr>
              <a:t>40% and severe head injury by &gt;70%.</a:t>
            </a:r>
            <a:endParaRPr lang="en-US" sz="2800" b="1" dirty="0">
              <a:latin typeface="Calibri" charset="0"/>
            </a:endParaRPr>
          </a:p>
        </p:txBody>
      </p:sp>
      <p:sp>
        <p:nvSpPr>
          <p:cNvPr id="39939" name="AutoShape 6"/>
          <p:cNvSpPr>
            <a:spLocks noChangeArrowheads="1"/>
          </p:cNvSpPr>
          <p:nvPr/>
        </p:nvSpPr>
        <p:spPr bwMode="auto">
          <a:xfrm>
            <a:off x="1978820" y="4120187"/>
            <a:ext cx="2333148" cy="2333149"/>
          </a:xfrm>
          <a:prstGeom prst="diamond">
            <a:avLst/>
          </a:prstGeom>
          <a:solidFill>
            <a:srgbClr val="FFD261"/>
          </a:solidFill>
          <a:ln w="76200">
            <a:solidFill>
              <a:srgbClr val="FF0000"/>
            </a:solidFill>
            <a:miter lim="800000"/>
            <a:headEnd/>
            <a:tailEnd/>
          </a:ln>
        </p:spPr>
        <p:txBody>
          <a:bodyPr wrap="none" lIns="82296" tIns="41148" rIns="82296" bIns="41148" anchor="ctr"/>
          <a:lstStyle/>
          <a:p>
            <a:endParaRPr lang="en-GB"/>
          </a:p>
        </p:txBody>
      </p:sp>
      <p:sp>
        <p:nvSpPr>
          <p:cNvPr id="39940" name="Rectangle 5"/>
          <p:cNvSpPr>
            <a:spLocks noChangeArrowheads="1"/>
          </p:cNvSpPr>
          <p:nvPr/>
        </p:nvSpPr>
        <p:spPr bwMode="auto">
          <a:xfrm>
            <a:off x="2238852" y="4638823"/>
            <a:ext cx="1684496" cy="1318736"/>
          </a:xfrm>
          <a:prstGeom prst="rect">
            <a:avLst/>
          </a:prstGeom>
          <a:noFill/>
          <a:ln>
            <a:noFill/>
          </a:ln>
          <a:effectLst>
            <a:prstShdw prst="shdw12">
              <a:schemeClr val="bg2">
                <a:alpha val="74997"/>
              </a:scheme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p>
            <a:pPr algn="ctr"/>
            <a:r>
              <a:rPr lang="en-GB" sz="1600" b="1" dirty="0">
                <a:latin typeface="Calibri" charset="0"/>
              </a:rPr>
              <a:t>Only 40% of </a:t>
            </a:r>
          </a:p>
          <a:p>
            <a:pPr algn="ctr"/>
            <a:r>
              <a:rPr lang="en-GB" sz="1600" b="1" dirty="0">
                <a:latin typeface="Calibri" charset="0"/>
              </a:rPr>
              <a:t>countries have a comprehensive </a:t>
            </a:r>
          </a:p>
          <a:p>
            <a:pPr algn="ctr"/>
            <a:r>
              <a:rPr lang="en-GB" sz="1600" b="1" dirty="0">
                <a:latin typeface="Calibri" charset="0"/>
              </a:rPr>
              <a:t>law and standards!</a:t>
            </a:r>
            <a:endParaRPr lang="en-US" sz="1600" b="1" dirty="0">
              <a:latin typeface="Calibri" charset="0"/>
            </a:endParaRPr>
          </a:p>
        </p:txBody>
      </p:sp>
      <p:pic>
        <p:nvPicPr>
          <p:cNvPr id="39941"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3550" y="2348880"/>
            <a:ext cx="3053239" cy="2744628"/>
          </a:xfrm>
          <a:prstGeom prst="rect">
            <a:avLst/>
          </a:prstGeom>
          <a:noFill/>
          <a:ln w="76200">
            <a:solidFill>
              <a:srgbClr val="FFC73B"/>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100652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2"/>
          <p:cNvSpPr txBox="1">
            <a:spLocks noChangeArrowheads="1"/>
          </p:cNvSpPr>
          <p:nvPr/>
        </p:nvSpPr>
        <p:spPr bwMode="auto">
          <a:xfrm>
            <a:off x="4876800" y="4081463"/>
            <a:ext cx="3962400" cy="2592387"/>
          </a:xfrm>
          <a:prstGeom prst="rect">
            <a:avLst/>
          </a:prstGeom>
          <a:noFill/>
          <a:ln w="9525">
            <a:noFill/>
            <a:miter lim="800000"/>
            <a:headEnd/>
            <a:tailEnd/>
          </a:ln>
        </p:spPr>
        <p:txBody>
          <a:bodyPr>
            <a:spAutoFit/>
          </a:bodyPr>
          <a:lstStyle/>
          <a:p>
            <a:pPr algn="r" eaLnBrk="1" hangingPunct="1">
              <a:spcBef>
                <a:spcPct val="0"/>
              </a:spcBef>
            </a:pPr>
            <a:r>
              <a:rPr lang="en-GB" sz="4000" b="1">
                <a:solidFill>
                  <a:schemeClr val="accent2"/>
                </a:solidFill>
              </a:rPr>
              <a:t>Use headlights  </a:t>
            </a:r>
          </a:p>
          <a:p>
            <a:pPr algn="r" eaLnBrk="1" hangingPunct="1">
              <a:spcBef>
                <a:spcPct val="0"/>
              </a:spcBef>
            </a:pPr>
            <a:r>
              <a:rPr lang="en-GB" sz="4000" b="1">
                <a:solidFill>
                  <a:schemeClr val="accent2"/>
                </a:solidFill>
              </a:rPr>
              <a:t>during the day</a:t>
            </a:r>
          </a:p>
          <a:p>
            <a:pPr algn="r" eaLnBrk="1" hangingPunct="1">
              <a:spcBef>
                <a:spcPct val="0"/>
              </a:spcBef>
            </a:pPr>
            <a:endParaRPr lang="en-GB" sz="2800" b="1">
              <a:solidFill>
                <a:schemeClr val="accent2"/>
              </a:solidFill>
            </a:endParaRPr>
          </a:p>
          <a:p>
            <a:pPr algn="r" eaLnBrk="1" hangingPunct="1">
              <a:spcBef>
                <a:spcPct val="0"/>
              </a:spcBef>
            </a:pPr>
            <a:r>
              <a:rPr lang="en-GB" sz="2800" b="1" i="1">
                <a:solidFill>
                  <a:srgbClr val="FF0000"/>
                </a:solidFill>
              </a:rPr>
              <a:t>It reduces deaths</a:t>
            </a:r>
          </a:p>
          <a:p>
            <a:pPr algn="r" eaLnBrk="1" hangingPunct="1">
              <a:spcBef>
                <a:spcPct val="0"/>
              </a:spcBef>
            </a:pPr>
            <a:r>
              <a:rPr lang="en-GB" sz="2800" b="1" i="1">
                <a:solidFill>
                  <a:srgbClr val="FF0000"/>
                </a:solidFill>
              </a:rPr>
              <a:t>by 10 - 15%</a:t>
            </a:r>
            <a:endParaRPr lang="en-US" sz="2800" b="1" i="1">
              <a:solidFill>
                <a:srgbClr val="FF0000"/>
              </a:solidFill>
            </a:endParaRPr>
          </a:p>
        </p:txBody>
      </p:sp>
      <p:pic>
        <p:nvPicPr>
          <p:cNvPr id="80898" name="Picture 3"/>
          <p:cNvPicPr>
            <a:picLocks noChangeAspect="1" noChangeArrowheads="1"/>
          </p:cNvPicPr>
          <p:nvPr/>
        </p:nvPicPr>
        <p:blipFill>
          <a:blip r:embed="rId3" cstate="print"/>
          <a:srcRect/>
          <a:stretch>
            <a:fillRect/>
          </a:stretch>
        </p:blipFill>
        <p:spPr bwMode="auto">
          <a:xfrm>
            <a:off x="0" y="0"/>
            <a:ext cx="4344988" cy="6858000"/>
          </a:xfrm>
          <a:prstGeom prst="rect">
            <a:avLst/>
          </a:prstGeom>
          <a:noFill/>
          <a:ln w="9525">
            <a:noFill/>
            <a:miter lim="800000"/>
            <a:headEnd/>
            <a:tailEnd/>
          </a:ln>
        </p:spPr>
      </p:pic>
    </p:spTree>
    <p:extLst>
      <p:ext uri="{BB962C8B-B14F-4D97-AF65-F5344CB8AC3E}">
        <p14:creationId xmlns:p14="http://schemas.microsoft.com/office/powerpoint/2010/main" val="141284733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771199"/>
            <a:ext cx="8136904" cy="5775606"/>
          </a:xfrm>
          <a:prstGeom prst="rect">
            <a:avLst/>
          </a:prstGeom>
        </p:spPr>
      </p:pic>
      <p:sp>
        <p:nvSpPr>
          <p:cNvPr id="3" name="TextBox 2"/>
          <p:cNvSpPr txBox="1"/>
          <p:nvPr/>
        </p:nvSpPr>
        <p:spPr>
          <a:xfrm>
            <a:off x="2483768" y="44624"/>
            <a:ext cx="4213889" cy="523220"/>
          </a:xfrm>
          <a:prstGeom prst="rect">
            <a:avLst/>
          </a:prstGeom>
          <a:noFill/>
        </p:spPr>
        <p:txBody>
          <a:bodyPr wrap="none" rtlCol="0">
            <a:spAutoFit/>
          </a:bodyPr>
          <a:lstStyle/>
          <a:p>
            <a:r>
              <a:rPr lang="en-US" sz="2800" b="1" dirty="0" smtClean="0">
                <a:solidFill>
                  <a:srgbClr val="000090"/>
                </a:solidFill>
                <a:latin typeface="Calibri"/>
                <a:cs typeface="Calibri"/>
              </a:rPr>
              <a:t>Magnitude of the  problem</a:t>
            </a:r>
            <a:endParaRPr lang="en-US" sz="2800" b="1" dirty="0">
              <a:solidFill>
                <a:srgbClr val="000090"/>
              </a:solidFill>
              <a:latin typeface="Calibri"/>
              <a:cs typeface="Calibri"/>
            </a:endParaRPr>
          </a:p>
        </p:txBody>
      </p:sp>
      <p:cxnSp>
        <p:nvCxnSpPr>
          <p:cNvPr id="7" name="Straight Connector 6"/>
          <p:cNvCxnSpPr/>
          <p:nvPr/>
        </p:nvCxnSpPr>
        <p:spPr>
          <a:xfrm flipV="1">
            <a:off x="2845405" y="4645301"/>
            <a:ext cx="2952328" cy="504056"/>
          </a:xfrm>
          <a:prstGeom prst="line">
            <a:avLst/>
          </a:prstGeom>
          <a:ln w="38100" cmpd="sng">
            <a:solidFill>
              <a:schemeClr val="accent2"/>
            </a:solidFill>
            <a:prstDash val="dash"/>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724128" y="4460635"/>
            <a:ext cx="723275" cy="369332"/>
          </a:xfrm>
          <a:prstGeom prst="rect">
            <a:avLst/>
          </a:prstGeom>
          <a:noFill/>
        </p:spPr>
        <p:txBody>
          <a:bodyPr wrap="none" rtlCol="0">
            <a:spAutoFit/>
          </a:bodyPr>
          <a:lstStyle/>
          <a:p>
            <a:r>
              <a:rPr lang="en-US" b="1" dirty="0" smtClean="0"/>
              <a:t>~4 %</a:t>
            </a:r>
            <a:endParaRPr lang="en-US" b="1" dirty="0"/>
          </a:p>
        </p:txBody>
      </p:sp>
      <p:cxnSp>
        <p:nvCxnSpPr>
          <p:cNvPr id="14" name="Straight Connector 13"/>
          <p:cNvCxnSpPr/>
          <p:nvPr/>
        </p:nvCxnSpPr>
        <p:spPr>
          <a:xfrm flipV="1">
            <a:off x="4024262" y="2391683"/>
            <a:ext cx="3568879" cy="2386885"/>
          </a:xfrm>
          <a:prstGeom prst="line">
            <a:avLst/>
          </a:prstGeom>
          <a:ln w="38100" cmpd="sng">
            <a:solidFill>
              <a:schemeClr val="accent2"/>
            </a:solidFill>
            <a:prstDash val="dash"/>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593141" y="2256368"/>
            <a:ext cx="723275" cy="369332"/>
          </a:xfrm>
          <a:prstGeom prst="rect">
            <a:avLst/>
          </a:prstGeom>
          <a:noFill/>
        </p:spPr>
        <p:txBody>
          <a:bodyPr wrap="none" rtlCol="0">
            <a:spAutoFit/>
          </a:bodyPr>
          <a:lstStyle/>
          <a:p>
            <a:r>
              <a:rPr lang="en-US" b="1" dirty="0" smtClean="0"/>
              <a:t>~6 %</a:t>
            </a:r>
            <a:endParaRPr lang="en-US" b="1" dirty="0"/>
          </a:p>
        </p:txBody>
      </p:sp>
      <p:cxnSp>
        <p:nvCxnSpPr>
          <p:cNvPr id="22" name="Straight Connector 21"/>
          <p:cNvCxnSpPr/>
          <p:nvPr/>
        </p:nvCxnSpPr>
        <p:spPr>
          <a:xfrm flipV="1">
            <a:off x="6441013" y="845458"/>
            <a:ext cx="1191327" cy="2181892"/>
          </a:xfrm>
          <a:prstGeom prst="line">
            <a:avLst/>
          </a:prstGeom>
          <a:ln w="38100" cmpd="sng">
            <a:solidFill>
              <a:schemeClr val="accent2"/>
            </a:solidFill>
            <a:prstDash val="dash"/>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585532" y="623663"/>
            <a:ext cx="723275" cy="369332"/>
          </a:xfrm>
          <a:prstGeom prst="rect">
            <a:avLst/>
          </a:prstGeom>
          <a:noFill/>
        </p:spPr>
        <p:txBody>
          <a:bodyPr wrap="none" rtlCol="0">
            <a:spAutoFit/>
          </a:bodyPr>
          <a:lstStyle/>
          <a:p>
            <a:r>
              <a:rPr lang="en-US" b="1" dirty="0" smtClean="0"/>
              <a:t>~8 %</a:t>
            </a:r>
            <a:endParaRPr lang="en-US" b="1" dirty="0"/>
          </a:p>
        </p:txBody>
      </p:sp>
      <p:sp>
        <p:nvSpPr>
          <p:cNvPr id="26" name="TextBox 25"/>
          <p:cNvSpPr txBox="1"/>
          <p:nvPr/>
        </p:nvSpPr>
        <p:spPr>
          <a:xfrm>
            <a:off x="755576" y="5613048"/>
            <a:ext cx="8136904" cy="1200328"/>
          </a:xfrm>
          <a:prstGeom prst="rect">
            <a:avLst/>
          </a:prstGeom>
          <a:solidFill>
            <a:srgbClr val="FFFF00"/>
          </a:solidFill>
        </p:spPr>
        <p:txBody>
          <a:bodyPr wrap="square" rtlCol="0">
            <a:spAutoFit/>
          </a:bodyPr>
          <a:lstStyle/>
          <a:p>
            <a:pPr marL="342900" indent="-342900">
              <a:buFont typeface="Wingdings" charset="0"/>
              <a:buChar char="Ø"/>
            </a:pPr>
            <a:r>
              <a:rPr lang="en-US" sz="2400" b="1" dirty="0" smtClean="0">
                <a:solidFill>
                  <a:srgbClr val="FF0000"/>
                </a:solidFill>
                <a:latin typeface="Calibri"/>
                <a:cs typeface="Calibri"/>
              </a:rPr>
              <a:t>&gt; 400 persons killed every day</a:t>
            </a:r>
          </a:p>
          <a:p>
            <a:pPr marL="342900" indent="-342900">
              <a:buFont typeface="Wingdings" charset="0"/>
              <a:buChar char="Ø"/>
            </a:pPr>
            <a:r>
              <a:rPr lang="en-US" sz="2400" b="1" dirty="0">
                <a:solidFill>
                  <a:srgbClr val="FF0000"/>
                </a:solidFill>
                <a:latin typeface="Calibri"/>
                <a:cs typeface="Calibri"/>
              </a:rPr>
              <a:t> </a:t>
            </a:r>
            <a:r>
              <a:rPr lang="en-US" sz="2400" b="1" dirty="0" smtClean="0">
                <a:solidFill>
                  <a:srgbClr val="FF0000"/>
                </a:solidFill>
                <a:latin typeface="Calibri"/>
                <a:cs typeface="Calibri"/>
              </a:rPr>
              <a:t>~ 1,200 permanently disabled every day</a:t>
            </a:r>
          </a:p>
          <a:p>
            <a:pPr marL="342900" indent="-342900">
              <a:buFont typeface="Wingdings" charset="0"/>
              <a:buChar char="Ø"/>
            </a:pPr>
            <a:r>
              <a:rPr lang="en-US" sz="2400" b="1" dirty="0" smtClean="0">
                <a:solidFill>
                  <a:srgbClr val="FF0000"/>
                </a:solidFill>
                <a:latin typeface="Calibri"/>
                <a:cs typeface="Calibri"/>
              </a:rPr>
              <a:t> ~ 8,000 </a:t>
            </a:r>
            <a:r>
              <a:rPr lang="en-US" sz="2400" b="1" dirty="0" err="1" smtClean="0">
                <a:solidFill>
                  <a:srgbClr val="FF0000"/>
                </a:solidFill>
                <a:latin typeface="Calibri"/>
                <a:cs typeface="Calibri"/>
              </a:rPr>
              <a:t>hospitalised</a:t>
            </a:r>
            <a:r>
              <a:rPr lang="en-US" sz="2400" b="1" dirty="0" smtClean="0">
                <a:solidFill>
                  <a:srgbClr val="FF0000"/>
                </a:solidFill>
                <a:latin typeface="Calibri"/>
                <a:cs typeface="Calibri"/>
              </a:rPr>
              <a:t> everyday</a:t>
            </a:r>
            <a:endParaRPr lang="en-US" sz="2400" b="1" dirty="0">
              <a:solidFill>
                <a:srgbClr val="FF0000"/>
              </a:solidFill>
              <a:latin typeface="Calibri"/>
              <a:cs typeface="Calibri"/>
            </a:endParaRPr>
          </a:p>
        </p:txBody>
      </p:sp>
      <p:sp>
        <p:nvSpPr>
          <p:cNvPr id="31" name="TextBox 30"/>
          <p:cNvSpPr txBox="1"/>
          <p:nvPr/>
        </p:nvSpPr>
        <p:spPr>
          <a:xfrm>
            <a:off x="755576" y="741911"/>
            <a:ext cx="8136904" cy="1477328"/>
          </a:xfrm>
          <a:prstGeom prst="rect">
            <a:avLst/>
          </a:prstGeom>
          <a:solidFill>
            <a:srgbClr val="FFFF00"/>
          </a:solidFill>
        </p:spPr>
        <p:txBody>
          <a:bodyPr wrap="square" rtlCol="0">
            <a:spAutoFit/>
          </a:bodyPr>
          <a:lstStyle/>
          <a:p>
            <a:r>
              <a:rPr lang="en-US" b="1" dirty="0" smtClean="0"/>
              <a:t>NO RELIABLE OFFICIAL STATISTICS AVAILABLE ON:</a:t>
            </a:r>
          </a:p>
          <a:p>
            <a:pPr marL="285750" indent="-285750">
              <a:buFont typeface="Wingdings" charset="2"/>
              <a:buChar char="u"/>
            </a:pPr>
            <a:r>
              <a:rPr lang="en-US" b="1" dirty="0" smtClean="0"/>
              <a:t>FATALITIES BY ROAD USER TYPE </a:t>
            </a:r>
          </a:p>
          <a:p>
            <a:pPr marL="285750" indent="-285750">
              <a:buFont typeface="Wingdings" charset="2"/>
              <a:buChar char="u"/>
            </a:pPr>
            <a:r>
              <a:rPr lang="en-US" b="1" dirty="0" smtClean="0"/>
              <a:t>VEHICLES INVOLVED</a:t>
            </a:r>
          </a:p>
          <a:p>
            <a:pPr marL="285750" indent="-285750">
              <a:buFont typeface="Wingdings" charset="2"/>
              <a:buChar char="u"/>
            </a:pPr>
            <a:r>
              <a:rPr lang="en-US" b="1" dirty="0" smtClean="0"/>
              <a:t>NUMBER DISABLED</a:t>
            </a:r>
          </a:p>
          <a:p>
            <a:pPr marL="285750" indent="-285750">
              <a:buFont typeface="Wingdings" charset="2"/>
              <a:buChar char="u"/>
            </a:pPr>
            <a:r>
              <a:rPr lang="en-US" b="1" dirty="0" smtClean="0"/>
              <a:t>NUMBER INJURED</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animEffect transition="in" filter="dissolve">
                                      <p:cBhvr>
                                        <p:cTn id="31" dur="500"/>
                                        <p:tgtEl>
                                          <p:spTgt spid="26">
                                            <p:txEl>
                                              <p:pRg st="0" end="0"/>
                                            </p:txEl>
                                          </p:spTgt>
                                        </p:tgtEl>
                                      </p:cBhvr>
                                    </p:animEffect>
                                  </p:childTnLst>
                                </p:cTn>
                              </p:par>
                            </p:childTnLst>
                          </p:cTn>
                        </p:par>
                        <p:par>
                          <p:cTn id="32" fill="hold">
                            <p:stCondLst>
                              <p:cond delay="500"/>
                            </p:stCondLst>
                            <p:childTnLst>
                              <p:par>
                                <p:cTn id="33" presetID="9" presetClass="entr" presetSubtype="0" fill="hold" nodeType="afterEffect">
                                  <p:stCondLst>
                                    <p:cond delay="0"/>
                                  </p:stCondLst>
                                  <p:childTnLst>
                                    <p:set>
                                      <p:cBhvr>
                                        <p:cTn id="34" dur="1" fill="hold">
                                          <p:stCondLst>
                                            <p:cond delay="0"/>
                                          </p:stCondLst>
                                        </p:cTn>
                                        <p:tgtEl>
                                          <p:spTgt spid="26">
                                            <p:txEl>
                                              <p:pRg st="1" end="1"/>
                                            </p:txEl>
                                          </p:spTgt>
                                        </p:tgtEl>
                                        <p:attrNameLst>
                                          <p:attrName>style.visibility</p:attrName>
                                        </p:attrNameLst>
                                      </p:cBhvr>
                                      <p:to>
                                        <p:strVal val="visible"/>
                                      </p:to>
                                    </p:set>
                                    <p:animEffect transition="in" filter="dissolve">
                                      <p:cBhvr>
                                        <p:cTn id="35" dur="500"/>
                                        <p:tgtEl>
                                          <p:spTgt spid="26">
                                            <p:txEl>
                                              <p:pRg st="1" end="1"/>
                                            </p:txEl>
                                          </p:spTgt>
                                        </p:tgtEl>
                                      </p:cBhvr>
                                    </p:animEffect>
                                  </p:childTnLst>
                                </p:cTn>
                              </p:par>
                            </p:childTnLst>
                          </p:cTn>
                        </p:par>
                        <p:par>
                          <p:cTn id="36" fill="hold">
                            <p:stCondLst>
                              <p:cond delay="1000"/>
                            </p:stCondLst>
                            <p:childTnLst>
                              <p:par>
                                <p:cTn id="37" presetID="9" presetClass="entr" presetSubtype="0" fill="hold" nodeType="after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dissolve">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26">
                                            <p:bg/>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7" grpId="0"/>
      <p:bldP spid="26" grpId="0" uiExpand="1" build="allAtOnce"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2"/>
          <p:cNvSpPr txBox="1">
            <a:spLocks noChangeArrowheads="1"/>
          </p:cNvSpPr>
          <p:nvPr/>
        </p:nvSpPr>
        <p:spPr bwMode="auto">
          <a:xfrm>
            <a:off x="899592" y="0"/>
            <a:ext cx="7344816" cy="954107"/>
          </a:xfrm>
          <a:prstGeom prst="rect">
            <a:avLst/>
          </a:prstGeom>
          <a:noFill/>
          <a:ln w="9525">
            <a:noFill/>
            <a:miter lim="800000"/>
            <a:headEnd/>
            <a:tailEnd/>
          </a:ln>
        </p:spPr>
        <p:txBody>
          <a:bodyPr wrap="square">
            <a:spAutoFit/>
          </a:bodyPr>
          <a:lstStyle/>
          <a:p>
            <a:pPr algn="ctr" eaLnBrk="1" hangingPunct="1">
              <a:spcBef>
                <a:spcPct val="0"/>
              </a:spcBef>
            </a:pPr>
            <a:r>
              <a:rPr lang="en-GB" sz="2800" b="1" dirty="0" smtClean="0">
                <a:solidFill>
                  <a:schemeClr val="accent2"/>
                </a:solidFill>
              </a:rPr>
              <a:t>1988 Motor Vehicles Act </a:t>
            </a:r>
            <a:r>
              <a:rPr lang="mr-IN" sz="2800" b="1" dirty="0" smtClean="0">
                <a:solidFill>
                  <a:schemeClr val="accent2"/>
                </a:solidFill>
              </a:rPr>
              <a:t>–</a:t>
            </a:r>
            <a:r>
              <a:rPr lang="en-GB" sz="2800" b="1" dirty="0" smtClean="0">
                <a:solidFill>
                  <a:schemeClr val="accent2"/>
                </a:solidFill>
              </a:rPr>
              <a:t> Possibilities</a:t>
            </a:r>
          </a:p>
          <a:p>
            <a:pPr algn="ctr" eaLnBrk="1" hangingPunct="1">
              <a:spcBef>
                <a:spcPct val="0"/>
              </a:spcBef>
            </a:pPr>
            <a:r>
              <a:rPr lang="en-GB" sz="2800" b="1" dirty="0" smtClean="0">
                <a:solidFill>
                  <a:schemeClr val="accent2"/>
                </a:solidFill>
              </a:rPr>
              <a:t>(29 years ago)</a:t>
            </a:r>
            <a:endParaRPr lang="en-GB" sz="2800" b="1" dirty="0">
              <a:solidFill>
                <a:schemeClr val="accent2"/>
              </a:solidFill>
            </a:endParaRPr>
          </a:p>
        </p:txBody>
      </p:sp>
      <p:sp>
        <p:nvSpPr>
          <p:cNvPr id="2" name="TextBox 1"/>
          <p:cNvSpPr txBox="1"/>
          <p:nvPr/>
        </p:nvSpPr>
        <p:spPr>
          <a:xfrm>
            <a:off x="467544" y="457504"/>
            <a:ext cx="8208912" cy="6370975"/>
          </a:xfrm>
          <a:prstGeom prst="rect">
            <a:avLst/>
          </a:prstGeom>
          <a:noFill/>
        </p:spPr>
        <p:txBody>
          <a:bodyPr wrap="square" rtlCol="0">
            <a:spAutoFit/>
          </a:bodyPr>
          <a:lstStyle/>
          <a:p>
            <a:endParaRPr lang="en-GB" sz="2400" b="1" dirty="0"/>
          </a:p>
          <a:p>
            <a:pPr marL="342900" indent="-342900">
              <a:buClr>
                <a:srgbClr val="FF0000"/>
              </a:buClr>
              <a:buFont typeface="Wingdings" charset="2"/>
              <a:buChar char="Ø"/>
            </a:pPr>
            <a:r>
              <a:rPr lang="en-GB" sz="2400" b="1" dirty="0" smtClean="0"/>
              <a:t>Compulsory helmet law</a:t>
            </a:r>
          </a:p>
          <a:p>
            <a:pPr marL="342900" indent="-342900">
              <a:buClr>
                <a:srgbClr val="FF0000"/>
              </a:buClr>
              <a:buFont typeface="Wingdings" charset="2"/>
              <a:buChar char="Ø"/>
            </a:pPr>
            <a:r>
              <a:rPr lang="en-GB" sz="2400" b="1" dirty="0" smtClean="0"/>
              <a:t>Strict control of drinking and driving</a:t>
            </a:r>
          </a:p>
          <a:p>
            <a:pPr marL="342900" indent="-342900">
              <a:buClr>
                <a:srgbClr val="FF0000"/>
              </a:buClr>
              <a:buFont typeface="Wingdings" charset="2"/>
              <a:buChar char="Ø"/>
            </a:pPr>
            <a:r>
              <a:rPr lang="en-GB" sz="2400" b="1" dirty="0" smtClean="0"/>
              <a:t>Motor vehicle safety regulations</a:t>
            </a:r>
          </a:p>
          <a:p>
            <a:pPr marL="342900" indent="-342900">
              <a:buClr>
                <a:srgbClr val="FF0000"/>
              </a:buClr>
              <a:buFont typeface="Wingdings" charset="2"/>
              <a:buChar char="Ø"/>
            </a:pPr>
            <a:r>
              <a:rPr lang="en-GB" sz="2400" b="1" dirty="0" smtClean="0"/>
              <a:t>Speed regulations            </a:t>
            </a:r>
          </a:p>
          <a:p>
            <a:pPr marL="342900" indent="-342900">
              <a:buClr>
                <a:srgbClr val="FF0000"/>
              </a:buClr>
              <a:buFont typeface="Wingdings" charset="2"/>
              <a:buChar char="Ø"/>
            </a:pPr>
            <a:endParaRPr lang="en-GB" sz="2400" b="1" dirty="0"/>
          </a:p>
          <a:p>
            <a:pPr>
              <a:buClr>
                <a:srgbClr val="FF0000"/>
              </a:buClr>
            </a:pPr>
            <a:r>
              <a:rPr lang="en-GB" sz="2400" b="1" u="sng" dirty="0" smtClean="0"/>
              <a:t>Safety Item                                                     Lives saved</a:t>
            </a:r>
          </a:p>
          <a:p>
            <a:pPr>
              <a:buClr>
                <a:srgbClr val="FF0000"/>
              </a:buClr>
            </a:pPr>
            <a:endParaRPr lang="en-GB" sz="2400" b="1" u="sng" dirty="0" smtClean="0"/>
          </a:p>
          <a:p>
            <a:pPr marL="342900" indent="-342900">
              <a:buClr>
                <a:srgbClr val="FF0000"/>
              </a:buClr>
              <a:buFont typeface="Wingdings" charset="2"/>
              <a:buChar char="Ø"/>
            </a:pPr>
            <a:r>
              <a:rPr lang="en-GB" sz="2400" b="1" dirty="0" smtClean="0"/>
              <a:t>Compulsory helmet use and </a:t>
            </a:r>
            <a:r>
              <a:rPr lang="en-GB" sz="2400" b="1" dirty="0" err="1" smtClean="0"/>
              <a:t>DLR</a:t>
            </a:r>
            <a:r>
              <a:rPr lang="en-GB" sz="2400" b="1" dirty="0" smtClean="0"/>
              <a:t>, 1990        3,50,000</a:t>
            </a:r>
          </a:p>
          <a:p>
            <a:pPr marL="342900" indent="-342900">
              <a:buClr>
                <a:srgbClr val="FF0000"/>
              </a:buClr>
              <a:buFont typeface="Wingdings" charset="2"/>
              <a:buChar char="Ø"/>
            </a:pPr>
            <a:endParaRPr lang="en-GB" sz="2400" b="1" dirty="0"/>
          </a:p>
          <a:p>
            <a:pPr marL="342900" indent="-342900">
              <a:buClr>
                <a:srgbClr val="FF0000"/>
              </a:buClr>
              <a:buFont typeface="Wingdings" charset="2"/>
              <a:buChar char="Ø"/>
            </a:pPr>
            <a:r>
              <a:rPr lang="en-GB" sz="2400" b="1" dirty="0" smtClean="0"/>
              <a:t>Bright </a:t>
            </a:r>
            <a:r>
              <a:rPr lang="en-GB" sz="2400" b="1" dirty="0" err="1" smtClean="0"/>
              <a:t>bicyes</a:t>
            </a:r>
            <a:r>
              <a:rPr lang="en-GB" sz="2400" b="1" dirty="0" smtClean="0"/>
              <a:t> (</a:t>
            </a:r>
            <a:r>
              <a:rPr lang="en-GB" sz="2400" b="1" dirty="0" err="1" smtClean="0"/>
              <a:t>eg</a:t>
            </a:r>
            <a:r>
              <a:rPr lang="en-GB" sz="2400" b="1" dirty="0" smtClean="0"/>
              <a:t> yellow), 1990                         25,000 </a:t>
            </a:r>
          </a:p>
          <a:p>
            <a:pPr marL="342900" indent="-342900">
              <a:buClr>
                <a:srgbClr val="FF0000"/>
              </a:buClr>
              <a:buFont typeface="Wingdings" charset="2"/>
              <a:buChar char="Ø"/>
            </a:pPr>
            <a:endParaRPr lang="en-GB" sz="2400" b="1" dirty="0"/>
          </a:p>
          <a:p>
            <a:pPr marL="342900" indent="-342900">
              <a:buClr>
                <a:srgbClr val="FF0000"/>
              </a:buClr>
              <a:buFont typeface="Wingdings" charset="2"/>
              <a:buChar char="Ø"/>
            </a:pPr>
            <a:r>
              <a:rPr lang="en-GB" sz="2400" b="1" dirty="0" smtClean="0"/>
              <a:t>Safer vehicles, seatbelts/airbags, 2000        1,00,000</a:t>
            </a:r>
          </a:p>
          <a:p>
            <a:pPr marL="342900" indent="-342900">
              <a:buClr>
                <a:srgbClr val="FF0000"/>
              </a:buClr>
              <a:buFont typeface="Wingdings" charset="2"/>
              <a:buChar char="Ø"/>
            </a:pPr>
            <a:endParaRPr lang="en-GB" sz="2400" b="1" dirty="0"/>
          </a:p>
          <a:p>
            <a:pPr marL="342900" indent="-342900">
              <a:buClr>
                <a:srgbClr val="FF0000"/>
              </a:buClr>
              <a:buFont typeface="Wingdings" charset="2"/>
              <a:buChar char="Ø"/>
            </a:pPr>
            <a:r>
              <a:rPr lang="en-GB" sz="2400" b="1" dirty="0" smtClean="0"/>
              <a:t>Mild speed and alcohol control,1990 	  2,50,000</a:t>
            </a:r>
          </a:p>
          <a:p>
            <a:pPr>
              <a:buClr>
                <a:srgbClr val="FF0000"/>
              </a:buClr>
            </a:pPr>
            <a:endParaRPr lang="en-GB" sz="2400" b="1" dirty="0"/>
          </a:p>
          <a:p>
            <a:pPr>
              <a:buClr>
                <a:srgbClr val="FF0000"/>
              </a:buClr>
            </a:pPr>
            <a:r>
              <a:rPr lang="en-GB" sz="2400" b="1" dirty="0" smtClean="0"/>
              <a:t>TOTAL  (25,00,000)				        ~  7,50,000</a:t>
            </a:r>
            <a:endParaRPr lang="en-GB" sz="2400" b="1" dirty="0"/>
          </a:p>
        </p:txBody>
      </p:sp>
    </p:spTree>
    <p:extLst>
      <p:ext uri="{BB962C8B-B14F-4D97-AF65-F5344CB8AC3E}">
        <p14:creationId xmlns:p14="http://schemas.microsoft.com/office/powerpoint/2010/main" val="1476310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 calcmode="lin" valueType="num">
                                      <p:cBhvr additive="base">
                                        <p:cTn id="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anim calcmode="lin" valueType="num">
                                      <p:cBhvr additive="base">
                                        <p:cTn id="11"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anim calcmode="lin" valueType="num">
                                      <p:cBhvr additive="base">
                                        <p:cTn id="17"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anim calcmode="lin" valueType="num">
                                      <p:cBhvr additive="base">
                                        <p:cTn id="23"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14" end="14"/>
                                            </p:txEl>
                                          </p:spTgt>
                                        </p:tgtEl>
                                        <p:attrNameLst>
                                          <p:attrName>style.visibility</p:attrName>
                                        </p:attrNameLst>
                                      </p:cBhvr>
                                      <p:to>
                                        <p:strVal val="visible"/>
                                      </p:to>
                                    </p:set>
                                    <p:anim calcmode="lin" valueType="num">
                                      <p:cBhvr additive="base">
                                        <p:cTn id="29"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16" end="16"/>
                                            </p:txEl>
                                          </p:spTgt>
                                        </p:tgtEl>
                                        <p:attrNameLst>
                                          <p:attrName>style.visibility</p:attrName>
                                        </p:attrNameLst>
                                      </p:cBhvr>
                                      <p:to>
                                        <p:strVal val="visible"/>
                                      </p:to>
                                    </p:set>
                                    <p:anim calcmode="lin" valueType="num">
                                      <p:cBhvr additive="base">
                                        <p:cTn id="35" dur="1000" fill="hold"/>
                                        <p:tgtEl>
                                          <p:spTgt spid="2">
                                            <p:txEl>
                                              <p:pRg st="16" end="16"/>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2">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762000"/>
            <a:ext cx="7467600" cy="557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584051" y="26114"/>
            <a:ext cx="3975897" cy="646331"/>
          </a:xfrm>
          <a:prstGeom prst="rect">
            <a:avLst/>
          </a:prstGeom>
          <a:noFill/>
        </p:spPr>
        <p:txBody>
          <a:bodyPr wrap="none" rtlCol="0">
            <a:spAutoFit/>
          </a:bodyPr>
          <a:lstStyle/>
          <a:p>
            <a:pPr algn="ctr"/>
            <a:r>
              <a:rPr lang="en-US" b="1" dirty="0" smtClean="0">
                <a:solidFill>
                  <a:srgbClr val="2D2D8A"/>
                </a:solidFill>
                <a:latin typeface="Calibri"/>
                <a:cs typeface="Calibri"/>
              </a:rPr>
              <a:t>Roundabouts reduce fatalities ~ 70-80%</a:t>
            </a:r>
          </a:p>
          <a:p>
            <a:pPr algn="ctr"/>
            <a:r>
              <a:rPr lang="en-US" b="1" dirty="0" smtClean="0">
                <a:solidFill>
                  <a:srgbClr val="2D2D8A"/>
                </a:solidFill>
                <a:latin typeface="Calibri"/>
                <a:cs typeface="Calibri"/>
              </a:rPr>
              <a:t>&amp; Pollution about 30%</a:t>
            </a:r>
            <a:endParaRPr lang="en-US" b="1" dirty="0">
              <a:solidFill>
                <a:srgbClr val="2D2D8A"/>
              </a:solidFill>
              <a:latin typeface="Calibri"/>
              <a:cs typeface="Calibri"/>
            </a:endParaRPr>
          </a:p>
        </p:txBody>
      </p:sp>
    </p:spTree>
    <p:extLst>
      <p:ext uri="{BB962C8B-B14F-4D97-AF65-F5344CB8AC3E}">
        <p14:creationId xmlns:p14="http://schemas.microsoft.com/office/powerpoint/2010/main" val="3160886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457199" y="188640"/>
            <a:ext cx="8229600" cy="863600"/>
          </a:xfrm>
        </p:spPr>
        <p:txBody>
          <a:bodyPr/>
          <a:lstStyle/>
          <a:p>
            <a:pPr eaLnBrk="1" hangingPunct="1"/>
            <a:r>
              <a:rPr lang="en-US" sz="2800" b="1" dirty="0" smtClean="0">
                <a:solidFill>
                  <a:schemeClr val="accent2"/>
                </a:solidFill>
              </a:rPr>
              <a:t>Safe roads a precondition for the future</a:t>
            </a:r>
          </a:p>
        </p:txBody>
      </p:sp>
      <p:sp>
        <p:nvSpPr>
          <p:cNvPr id="24580" name="Text Box 6"/>
          <p:cNvSpPr txBox="1">
            <a:spLocks noChangeArrowheads="1"/>
          </p:cNvSpPr>
          <p:nvPr/>
        </p:nvSpPr>
        <p:spPr bwMode="auto">
          <a:xfrm>
            <a:off x="719137" y="1700808"/>
            <a:ext cx="7705725" cy="4291012"/>
          </a:xfrm>
          <a:prstGeom prst="rect">
            <a:avLst/>
          </a:prstGeom>
          <a:noFill/>
          <a:ln w="9525">
            <a:noFill/>
            <a:miter lim="800000"/>
            <a:headEnd/>
            <a:tailEnd/>
          </a:ln>
        </p:spPr>
        <p:txBody>
          <a:bodyPr>
            <a:spAutoFit/>
          </a:bodyPr>
          <a:lstStyle/>
          <a:p>
            <a:pPr>
              <a:spcBef>
                <a:spcPct val="50000"/>
              </a:spcBef>
              <a:buClr>
                <a:srgbClr val="FF3300"/>
              </a:buClr>
              <a:buFont typeface="Wingdings" pitchFamily="2" charset="2"/>
              <a:buChar char="q"/>
            </a:pPr>
            <a:r>
              <a:rPr lang="en-US" sz="2400" b="1" dirty="0"/>
              <a:t> Children, elderly, walking speed ~ 0.8 m/s</a:t>
            </a:r>
          </a:p>
          <a:p>
            <a:pPr>
              <a:spcBef>
                <a:spcPct val="50000"/>
              </a:spcBef>
              <a:buClr>
                <a:srgbClr val="FF3300"/>
              </a:buClr>
              <a:buFont typeface="Wingdings" pitchFamily="2" charset="2"/>
              <a:buChar char="q"/>
            </a:pPr>
            <a:r>
              <a:rPr lang="en-US" sz="2400" b="1" dirty="0"/>
              <a:t> Pedestrian green phase &lt; 30 s</a:t>
            </a:r>
          </a:p>
          <a:p>
            <a:pPr>
              <a:spcBef>
                <a:spcPct val="50000"/>
              </a:spcBef>
              <a:buClr>
                <a:srgbClr val="FF3300"/>
              </a:buClr>
              <a:buFont typeface="Wingdings" pitchFamily="2" charset="2"/>
              <a:buChar char="q"/>
            </a:pPr>
            <a:r>
              <a:rPr lang="en-US" sz="2400" b="1" dirty="0"/>
              <a:t> Therefore, </a:t>
            </a:r>
            <a:r>
              <a:rPr lang="en-US" sz="2400" b="1" dirty="0" err="1"/>
              <a:t>motorised</a:t>
            </a:r>
            <a:r>
              <a:rPr lang="en-US" sz="2400" b="1" dirty="0"/>
              <a:t> lanes &lt; (30 X 0.8) = &lt; 24 m</a:t>
            </a:r>
          </a:p>
          <a:p>
            <a:pPr>
              <a:spcBef>
                <a:spcPct val="50000"/>
              </a:spcBef>
              <a:buClr>
                <a:srgbClr val="FF3300"/>
              </a:buClr>
              <a:buFont typeface="Wingdings" pitchFamily="2" charset="2"/>
              <a:buChar char="q"/>
            </a:pPr>
            <a:endParaRPr lang="en-US" sz="2400" b="1" dirty="0"/>
          </a:p>
          <a:p>
            <a:pPr>
              <a:spcBef>
                <a:spcPct val="50000"/>
              </a:spcBef>
              <a:buClr>
                <a:srgbClr val="FF3300"/>
              </a:buClr>
              <a:buFont typeface="Wingdings" pitchFamily="2" charset="2"/>
              <a:buChar char="q"/>
            </a:pPr>
            <a:r>
              <a:rPr lang="en-US" sz="2400" b="1" dirty="0"/>
              <a:t> Shops and/or street vendors by design</a:t>
            </a:r>
          </a:p>
          <a:p>
            <a:pPr>
              <a:spcBef>
                <a:spcPct val="50000"/>
              </a:spcBef>
              <a:buClr>
                <a:srgbClr val="FF3300"/>
              </a:buClr>
              <a:buFont typeface="Wingdings" pitchFamily="2" charset="2"/>
              <a:buChar char="q"/>
            </a:pPr>
            <a:r>
              <a:rPr lang="en-US" sz="2400" b="1" dirty="0"/>
              <a:t> City blocks ~ 800 m square </a:t>
            </a:r>
          </a:p>
          <a:p>
            <a:pPr>
              <a:spcBef>
                <a:spcPct val="50000"/>
              </a:spcBef>
              <a:buClr>
                <a:srgbClr val="FF3300"/>
              </a:buClr>
              <a:buFont typeface="Wingdings" pitchFamily="2" charset="2"/>
              <a:buChar char="q"/>
            </a:pPr>
            <a:r>
              <a:rPr lang="en-US" sz="2400" b="1" dirty="0"/>
              <a:t> Maintain urban average speeds at 15 km/h</a:t>
            </a:r>
          </a:p>
          <a:p>
            <a:pPr>
              <a:spcBef>
                <a:spcPct val="50000"/>
              </a:spcBef>
              <a:buClr>
                <a:srgbClr val="FF3300"/>
              </a:buClr>
              <a:buFont typeface="Wingdings" pitchFamily="2" charset="2"/>
              <a:buChar char="q"/>
            </a:pPr>
            <a:r>
              <a:rPr lang="en-US" sz="2400" b="1" dirty="0"/>
              <a:t> Public transit on surface</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251520" y="240823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21507" name="Picture 4" descr="004900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7817" y="620713"/>
            <a:ext cx="4283075" cy="284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8" name="Picture 5" descr="004900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005" y="620713"/>
            <a:ext cx="4213225"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9" name="Picture 6" descr="100_04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005" y="3213100"/>
            <a:ext cx="4248150" cy="307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0" name="Picture 7" descr="100_05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3717" y="3213100"/>
            <a:ext cx="4067175" cy="310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11" name="Text Box 8"/>
          <p:cNvSpPr txBox="1">
            <a:spLocks noChangeArrowheads="1"/>
          </p:cNvSpPr>
          <p:nvPr/>
        </p:nvSpPr>
        <p:spPr bwMode="auto">
          <a:xfrm>
            <a:off x="2794892" y="76200"/>
            <a:ext cx="41910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GB" sz="2800" b="1">
                <a:solidFill>
                  <a:schemeClr val="accent2"/>
                </a:solidFill>
              </a:rPr>
              <a:t>Highway  safety??</a:t>
            </a:r>
          </a:p>
        </p:txBody>
      </p:sp>
      <p:sp>
        <p:nvSpPr>
          <p:cNvPr id="97290" name="Text Box 10"/>
          <p:cNvSpPr txBox="1">
            <a:spLocks noChangeArrowheads="1"/>
          </p:cNvSpPr>
          <p:nvPr/>
        </p:nvSpPr>
        <p:spPr bwMode="auto">
          <a:xfrm>
            <a:off x="573980" y="5630863"/>
            <a:ext cx="8316912" cy="830997"/>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pPr algn="ctr"/>
            <a:r>
              <a:rPr lang="en-US" b="1">
                <a:solidFill>
                  <a:schemeClr val="accent2"/>
                </a:solidFill>
                <a:latin typeface="Tahoma" charset="0"/>
              </a:rPr>
              <a:t>Highways being constructed without consideration for actual modal share</a:t>
            </a:r>
          </a:p>
        </p:txBody>
      </p:sp>
    </p:spTree>
    <p:extLst>
      <p:ext uri="{BB962C8B-B14F-4D97-AF65-F5344CB8AC3E}">
        <p14:creationId xmlns:p14="http://schemas.microsoft.com/office/powerpoint/2010/main" val="3244763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7290"/>
                                        </p:tgtEl>
                                        <p:attrNameLst>
                                          <p:attrName>style.visibility</p:attrName>
                                        </p:attrNameLst>
                                      </p:cBhvr>
                                      <p:to>
                                        <p:strVal val="visible"/>
                                      </p:to>
                                    </p:set>
                                    <p:animEffect transition="in" filter="wipe(down)">
                                      <p:cBhvr>
                                        <p:cTn id="7" dur="500"/>
                                        <p:tgtEl>
                                          <p:spTgt spid="97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899592" y="116632"/>
            <a:ext cx="7342386" cy="10081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cs typeface="Arial" pitchFamily="34" charset="0"/>
              </a:defRPr>
            </a:lvl2pPr>
            <a:lvl3pPr algn="ctr" rtl="0" eaLnBrk="1" fontAlgn="base" hangingPunct="1">
              <a:spcBef>
                <a:spcPct val="0"/>
              </a:spcBef>
              <a:spcAft>
                <a:spcPct val="0"/>
              </a:spcAft>
              <a:defRPr sz="4400">
                <a:solidFill>
                  <a:schemeClr val="tx2"/>
                </a:solidFill>
                <a:latin typeface="Arial" pitchFamily="34" charset="0"/>
                <a:cs typeface="Arial" pitchFamily="34" charset="0"/>
              </a:defRPr>
            </a:lvl3pPr>
            <a:lvl4pPr algn="ctr" rtl="0" eaLnBrk="1" fontAlgn="base" hangingPunct="1">
              <a:spcBef>
                <a:spcPct val="0"/>
              </a:spcBef>
              <a:spcAft>
                <a:spcPct val="0"/>
              </a:spcAft>
              <a:defRPr sz="4400">
                <a:solidFill>
                  <a:schemeClr val="tx2"/>
                </a:solidFill>
                <a:latin typeface="Arial" pitchFamily="34" charset="0"/>
                <a:cs typeface="Arial" pitchFamily="34" charset="0"/>
              </a:defRPr>
            </a:lvl4pPr>
            <a:lvl5pPr algn="ctr" rtl="0"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cs typeface="Arial" pitchFamily="34" charset="0"/>
              </a:defRPr>
            </a:lvl9pPr>
          </a:lstStyle>
          <a:p>
            <a:r>
              <a:rPr lang="en-US" sz="2800" b="1" dirty="0" smtClean="0">
                <a:solidFill>
                  <a:schemeClr val="accent2"/>
                </a:solidFill>
              </a:rPr>
              <a:t>“Illegal” speed humps on roads through villages in India – construction forced by villagers</a:t>
            </a:r>
          </a:p>
        </p:txBody>
      </p:sp>
      <p:pic>
        <p:nvPicPr>
          <p:cNvPr id="5" name="Picture 3" descr="C:\Users\dmohan\Pictures\Nikon Transfer\2010 May NHAI\DSC_0199.JPG"/>
          <p:cNvPicPr>
            <a:picLocks noChangeAspect="1" noChangeArrowheads="1"/>
          </p:cNvPicPr>
          <p:nvPr/>
        </p:nvPicPr>
        <p:blipFill>
          <a:blip r:embed="rId3" cstate="print"/>
          <a:srcRect r="10524"/>
          <a:stretch>
            <a:fillRect/>
          </a:stretch>
        </p:blipFill>
        <p:spPr bwMode="auto">
          <a:xfrm>
            <a:off x="4773160" y="1196752"/>
            <a:ext cx="3543256" cy="2630149"/>
          </a:xfrm>
          <a:prstGeom prst="rect">
            <a:avLst/>
          </a:prstGeom>
          <a:noFill/>
        </p:spPr>
      </p:pic>
      <p:pic>
        <p:nvPicPr>
          <p:cNvPr id="6" name="Picture 4" descr="C:\Users\dmohan\Pictures\2012 Belgaum\100_6772.JPG"/>
          <p:cNvPicPr>
            <a:picLocks noChangeAspect="1" noChangeArrowheads="1"/>
          </p:cNvPicPr>
          <p:nvPr/>
        </p:nvPicPr>
        <p:blipFill>
          <a:blip r:embed="rId4" cstate="print"/>
          <a:srcRect/>
          <a:stretch>
            <a:fillRect/>
          </a:stretch>
        </p:blipFill>
        <p:spPr bwMode="auto">
          <a:xfrm>
            <a:off x="827584" y="1196752"/>
            <a:ext cx="3504000" cy="2628000"/>
          </a:xfrm>
          <a:prstGeom prst="rect">
            <a:avLst/>
          </a:prstGeom>
          <a:noFill/>
        </p:spPr>
      </p:pic>
      <p:pic>
        <p:nvPicPr>
          <p:cNvPr id="7" name="Picture 5" descr="C:\Users\dmohan\Pictures\Mypictures 8jun07\Kodak Pictures\06 Rajastan1\Khimsar jodhpur 06 014.jpg"/>
          <p:cNvPicPr>
            <a:picLocks noChangeAspect="1" noChangeArrowheads="1"/>
          </p:cNvPicPr>
          <p:nvPr/>
        </p:nvPicPr>
        <p:blipFill>
          <a:blip r:embed="rId5" cstate="print"/>
          <a:srcRect/>
          <a:stretch>
            <a:fillRect/>
          </a:stretch>
        </p:blipFill>
        <p:spPr bwMode="auto">
          <a:xfrm>
            <a:off x="827584" y="4005263"/>
            <a:ext cx="3504000" cy="2628000"/>
          </a:xfrm>
          <a:prstGeom prst="rect">
            <a:avLst/>
          </a:prstGeom>
          <a:noFill/>
        </p:spPr>
      </p:pic>
      <p:pic>
        <p:nvPicPr>
          <p:cNvPr id="8" name="Picture 6" descr="C:\Users\dmohan\Pictures\Mypictures 8jun07\Kodak Pictures\06 Rajastan1\Khimsar jodhpur 06 016.jpg"/>
          <p:cNvPicPr>
            <a:picLocks noChangeAspect="1" noChangeArrowheads="1"/>
          </p:cNvPicPr>
          <p:nvPr/>
        </p:nvPicPr>
        <p:blipFill>
          <a:blip r:embed="rId6" cstate="print"/>
          <a:srcRect/>
          <a:stretch>
            <a:fillRect/>
          </a:stretch>
        </p:blipFill>
        <p:spPr bwMode="auto">
          <a:xfrm>
            <a:off x="4788024" y="4005263"/>
            <a:ext cx="3504000" cy="2628000"/>
          </a:xfrm>
          <a:prstGeom prst="rect">
            <a:avLst/>
          </a:prstGeom>
          <a:noFill/>
        </p:spPr>
      </p:pic>
      <p:sp>
        <p:nvSpPr>
          <p:cNvPr id="9" name="TextBox 8"/>
          <p:cNvSpPr txBox="1"/>
          <p:nvPr/>
        </p:nvSpPr>
        <p:spPr>
          <a:xfrm>
            <a:off x="827584" y="3284984"/>
            <a:ext cx="7488832" cy="2062103"/>
          </a:xfrm>
          <a:prstGeom prst="rect">
            <a:avLst/>
          </a:prstGeom>
          <a:solidFill>
            <a:srgbClr val="FFC000"/>
          </a:solidFill>
        </p:spPr>
        <p:txBody>
          <a:bodyPr wrap="square" rtlCol="0">
            <a:spAutoFit/>
          </a:bodyPr>
          <a:lstStyle/>
          <a:p>
            <a:pPr algn="ctr"/>
            <a:r>
              <a:rPr lang="en-US" sz="3200" b="1" dirty="0" smtClean="0">
                <a:solidFill>
                  <a:srgbClr val="663300"/>
                </a:solidFill>
              </a:rPr>
              <a:t>Safety without increase in per capita income or “education”</a:t>
            </a:r>
          </a:p>
          <a:p>
            <a:pPr algn="ctr"/>
            <a:r>
              <a:rPr lang="en-US" sz="3200" b="1" dirty="0" smtClean="0">
                <a:solidFill>
                  <a:srgbClr val="663300"/>
                </a:solidFill>
              </a:rPr>
              <a:t>Probably saves ~ 20,000 lives per year</a:t>
            </a:r>
            <a:endParaRPr lang="en-GB" sz="3200" b="1" dirty="0">
              <a:solidFill>
                <a:srgbClr val="663300"/>
              </a:solidFill>
            </a:endParaRPr>
          </a:p>
        </p:txBody>
      </p:sp>
    </p:spTree>
    <p:extLst>
      <p:ext uri="{BB962C8B-B14F-4D97-AF65-F5344CB8AC3E}">
        <p14:creationId xmlns:p14="http://schemas.microsoft.com/office/powerpoint/2010/main" val="193868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1341710" y="228600"/>
            <a:ext cx="6470650" cy="457200"/>
          </a:xfrm>
          <a:noFill/>
        </p:spPr>
        <p:txBody>
          <a:bodyPr lIns="92075" tIns="46038" rIns="92075" bIns="46038"/>
          <a:lstStyle/>
          <a:p>
            <a:pPr eaLnBrk="1" hangingPunct="1"/>
            <a:r>
              <a:rPr lang="en-US" sz="2800" b="1">
                <a:solidFill>
                  <a:schemeClr val="accent2"/>
                </a:solidFill>
                <a:latin typeface="Arial" charset="0"/>
              </a:rPr>
              <a:t>Dangerous Medians</a:t>
            </a:r>
            <a:endParaRPr lang="en-US" b="1">
              <a:solidFill>
                <a:schemeClr val="accent2"/>
              </a:solidFill>
              <a:latin typeface="Arial" charset="0"/>
            </a:endParaRPr>
          </a:p>
        </p:txBody>
      </p:sp>
      <p:pic>
        <p:nvPicPr>
          <p:cNvPr id="4608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990600"/>
            <a:ext cx="7094538" cy="532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56472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1336675" y="10217"/>
            <a:ext cx="6470650" cy="457200"/>
          </a:xfrm>
          <a:noFill/>
        </p:spPr>
        <p:txBody>
          <a:bodyPr lIns="92075" tIns="46038" rIns="92075" bIns="46038"/>
          <a:lstStyle/>
          <a:p>
            <a:pPr eaLnBrk="1" hangingPunct="1"/>
            <a:r>
              <a:rPr lang="en-US" altLang="x-none" sz="2800" b="1">
                <a:solidFill>
                  <a:schemeClr val="accent2"/>
                </a:solidFill>
                <a:ea typeface="ＭＳ Ｐゴシック" charset="-128"/>
              </a:rPr>
              <a:t>Dangerous Medians</a:t>
            </a:r>
            <a:endParaRPr lang="en-US" altLang="x-none" b="1">
              <a:solidFill>
                <a:schemeClr val="accent2"/>
              </a:solidFill>
              <a:ea typeface="ＭＳ Ｐゴシック" charset="-128"/>
            </a:endParaRPr>
          </a:p>
        </p:txBody>
      </p:sp>
      <p:pic>
        <p:nvPicPr>
          <p:cNvPr id="307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09800"/>
            <a:ext cx="7010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descr="100_12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8263" y="609600"/>
            <a:ext cx="52657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2259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1" name="Object 3"/>
          <p:cNvGraphicFramePr>
            <a:graphicFrameLocks noChangeAspect="1"/>
          </p:cNvGraphicFramePr>
          <p:nvPr>
            <p:extLst>
              <p:ext uri="{D42A27DB-BD31-4B8C-83A1-F6EECF244321}">
                <p14:modId xmlns:p14="http://schemas.microsoft.com/office/powerpoint/2010/main" val="1610423762"/>
              </p:ext>
            </p:extLst>
          </p:nvPr>
        </p:nvGraphicFramePr>
        <p:xfrm>
          <a:off x="578048" y="863163"/>
          <a:ext cx="8026400" cy="5734189"/>
        </p:xfrm>
        <a:graphic>
          <a:graphicData uri="http://schemas.openxmlformats.org/presentationml/2006/ole">
            <mc:AlternateContent xmlns:mc="http://schemas.openxmlformats.org/markup-compatibility/2006">
              <mc:Choice xmlns:v="urn:schemas-microsoft-com:vml" Requires="v">
                <p:oleObj spid="_x0000_s153606" name="Photo Editor Photo" r:id="rId3" imgW="9876190" imgH="7059010" progId="MSPhotoEd.3">
                  <p:embed/>
                </p:oleObj>
              </mc:Choice>
              <mc:Fallback>
                <p:oleObj name="Photo Editor Photo" r:id="rId3" imgW="9876190" imgH="70590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048" y="863163"/>
                        <a:ext cx="8026400" cy="5734189"/>
                      </a:xfrm>
                      <a:prstGeom prst="rect">
                        <a:avLst/>
                      </a:prstGeom>
                      <a:noFill/>
                      <a:ln>
                        <a:noFill/>
                      </a:ln>
                      <a:effectLst/>
                    </p:spPr>
                  </p:pic>
                </p:oleObj>
              </mc:Fallback>
            </mc:AlternateContent>
          </a:graphicData>
        </a:graphic>
      </p:graphicFrame>
      <p:sp>
        <p:nvSpPr>
          <p:cNvPr id="32772" name="Title 1"/>
          <p:cNvSpPr>
            <a:spLocks noGrp="1"/>
          </p:cNvSpPr>
          <p:nvPr>
            <p:ph type="title"/>
          </p:nvPr>
        </p:nvSpPr>
        <p:spPr>
          <a:xfrm>
            <a:off x="457200" y="116632"/>
            <a:ext cx="8229600" cy="634082"/>
          </a:xfrm>
        </p:spPr>
        <p:txBody>
          <a:bodyPr/>
          <a:lstStyle/>
          <a:p>
            <a:r>
              <a:rPr lang="en-US" altLang="x-none" sz="3200" b="1" smtClean="0">
                <a:ea typeface="ＭＳ Ｐゴシック" charset="-128"/>
              </a:rPr>
              <a:t>Safer highway</a:t>
            </a:r>
            <a:endParaRPr lang="x-none" altLang="x-none" sz="3200" b="1" dirty="0">
              <a:ea typeface="ＭＳ Ｐゴシック" charset="-128"/>
            </a:endParaRPr>
          </a:p>
        </p:txBody>
      </p:sp>
    </p:spTree>
    <p:extLst>
      <p:ext uri="{BB962C8B-B14F-4D97-AF65-F5344CB8AC3E}">
        <p14:creationId xmlns:p14="http://schemas.microsoft.com/office/powerpoint/2010/main" val="6566131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0002"/>
            <a:ext cx="6032500" cy="3909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2161" y="28176"/>
            <a:ext cx="4461840" cy="5489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1680" y="3284984"/>
            <a:ext cx="4824536" cy="3594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62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76672"/>
            <a:ext cx="9144000" cy="4937125"/>
          </a:xfrm>
          <a:prstGeom prst="rect">
            <a:avLst/>
          </a:prstGeom>
        </p:spPr>
      </p:pic>
      <p:sp>
        <p:nvSpPr>
          <p:cNvPr id="6" name="TextBox 5"/>
          <p:cNvSpPr txBox="1"/>
          <p:nvPr/>
        </p:nvSpPr>
        <p:spPr>
          <a:xfrm>
            <a:off x="3783106" y="6131859"/>
            <a:ext cx="184731" cy="369332"/>
          </a:xfrm>
          <a:prstGeom prst="rect">
            <a:avLst/>
          </a:prstGeom>
          <a:noFill/>
        </p:spPr>
        <p:txBody>
          <a:bodyPr wrap="none" rtlCol="0">
            <a:spAutoFit/>
          </a:bodyPr>
          <a:lstStyle/>
          <a:p>
            <a:endParaRPr lang="en-GB" dirty="0"/>
          </a:p>
        </p:txBody>
      </p:sp>
      <p:pic>
        <p:nvPicPr>
          <p:cNvPr id="7" name="Picture 6"/>
          <p:cNvPicPr>
            <a:picLocks noChangeAspect="1"/>
          </p:cNvPicPr>
          <p:nvPr/>
        </p:nvPicPr>
        <p:blipFill>
          <a:blip r:embed="rId3"/>
          <a:stretch>
            <a:fillRect/>
          </a:stretch>
        </p:blipFill>
        <p:spPr>
          <a:xfrm>
            <a:off x="-36512" y="5397156"/>
            <a:ext cx="9144000" cy="1520552"/>
          </a:xfrm>
          <a:prstGeom prst="rect">
            <a:avLst/>
          </a:prstGeom>
        </p:spPr>
      </p:pic>
    </p:spTree>
    <p:extLst>
      <p:ext uri="{BB962C8B-B14F-4D97-AF65-F5344CB8AC3E}">
        <p14:creationId xmlns:p14="http://schemas.microsoft.com/office/powerpoint/2010/main" val="189288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611560" y="1052736"/>
            <a:ext cx="7887056" cy="2587228"/>
          </a:xfrm>
          <a:prstGeom prst="rect">
            <a:avLst/>
          </a:prstGeom>
        </p:spPr>
      </p:pic>
      <p:pic>
        <p:nvPicPr>
          <p:cNvPr id="3" name="Picture 2"/>
          <p:cNvPicPr>
            <a:picLocks noChangeAspect="1"/>
          </p:cNvPicPr>
          <p:nvPr/>
        </p:nvPicPr>
        <p:blipFill>
          <a:blip r:embed="rId4" cstate="print"/>
          <a:stretch>
            <a:fillRect/>
          </a:stretch>
        </p:blipFill>
        <p:spPr>
          <a:xfrm>
            <a:off x="630635" y="3723095"/>
            <a:ext cx="7884000" cy="2586225"/>
          </a:xfrm>
          <a:prstGeom prst="rect">
            <a:avLst/>
          </a:prstGeom>
        </p:spPr>
      </p:pic>
      <p:cxnSp>
        <p:nvCxnSpPr>
          <p:cNvPr id="12" name="Straight Arrow Connector 11"/>
          <p:cNvCxnSpPr/>
          <p:nvPr/>
        </p:nvCxnSpPr>
        <p:spPr>
          <a:xfrm>
            <a:off x="2123728" y="1340768"/>
            <a:ext cx="0" cy="2016795"/>
          </a:xfrm>
          <a:prstGeom prst="straightConnector1">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156176" y="1340768"/>
            <a:ext cx="0" cy="2016795"/>
          </a:xfrm>
          <a:prstGeom prst="straightConnector1">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907704" y="4076501"/>
            <a:ext cx="0" cy="2016795"/>
          </a:xfrm>
          <a:prstGeom prst="straightConnector1">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300192" y="4076501"/>
            <a:ext cx="0" cy="2016795"/>
          </a:xfrm>
          <a:prstGeom prst="straightConnector1">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8" name="Text Box 3"/>
          <p:cNvSpPr txBox="1">
            <a:spLocks/>
          </p:cNvSpPr>
          <p:nvPr/>
        </p:nvSpPr>
        <p:spPr>
          <a:xfrm>
            <a:off x="1792734" y="116632"/>
            <a:ext cx="5587578" cy="738664"/>
          </a:xfrm>
          <a:prstGeom prst="rect">
            <a:avLst/>
          </a:prstGeom>
          <a:solidFill>
            <a:prstClr val="white"/>
          </a:solidFill>
          <a:ln>
            <a:noFill/>
          </a:ln>
          <a:effectLst/>
          <a:extLst>
            <a:ext uri="{C572A759-6A51-4108-AA02-DFA0A04FC94B}">
              <ma14:wrappingTextBoxFlag xmlns:ma14="http://schemas.microsoft.com/office/mac/drawingml/2011/main"/>
            </a:ext>
          </a:ex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0"/>
              </a:spcAft>
            </a:pPr>
            <a:r>
              <a:rPr lang="en-GB" sz="2400" b="1" dirty="0" smtClean="0">
                <a:solidFill>
                  <a:schemeClr val="accent6">
                    <a:lumMod val="75000"/>
                  </a:schemeClr>
                </a:solidFill>
                <a:effectLst/>
                <a:latin typeface="Calibri"/>
                <a:ea typeface="ＭＳ 明朝"/>
                <a:cs typeface="Times New Roman"/>
              </a:rPr>
              <a:t>Road </a:t>
            </a:r>
            <a:r>
              <a:rPr lang="en-GB" sz="2400" b="1" dirty="0">
                <a:solidFill>
                  <a:schemeClr val="accent6">
                    <a:lumMod val="75000"/>
                  </a:schemeClr>
                </a:solidFill>
                <a:effectLst/>
                <a:latin typeface="Calibri"/>
                <a:ea typeface="ＭＳ 明朝"/>
                <a:cs typeface="Times New Roman"/>
              </a:rPr>
              <a:t>traffic fatalities in Japan, The Netherlands, U.K. and U.S.A. 1950-2010.</a:t>
            </a:r>
            <a:endParaRPr lang="en-US" sz="2400" b="1" dirty="0">
              <a:solidFill>
                <a:schemeClr val="accent6">
                  <a:lumMod val="75000"/>
                </a:schemeClr>
              </a:solidFill>
              <a:effectLst/>
              <a:latin typeface="Calibri"/>
              <a:ea typeface="ＭＳ 明朝"/>
              <a:cs typeface="Times New Roman"/>
            </a:endParaRPr>
          </a:p>
        </p:txBody>
      </p:sp>
    </p:spTree>
    <p:extLst>
      <p:ext uri="{BB962C8B-B14F-4D97-AF65-F5344CB8AC3E}">
        <p14:creationId xmlns:p14="http://schemas.microsoft.com/office/powerpoint/2010/main" val="288892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2114"/>
          </a:xfrm>
        </p:spPr>
        <p:txBody>
          <a:bodyPr/>
          <a:lstStyle/>
          <a:p>
            <a:r>
              <a:rPr lang="en-GB" sz="3600" b="1" smtClean="0">
                <a:solidFill>
                  <a:srgbClr val="002060"/>
                </a:solidFill>
              </a:rPr>
              <a:t>Salient features of new Bill</a:t>
            </a:r>
            <a:endParaRPr lang="en-GB" sz="3600" b="1">
              <a:solidFill>
                <a:srgbClr val="002060"/>
              </a:solidFill>
            </a:endParaRPr>
          </a:p>
        </p:txBody>
      </p:sp>
      <p:pic>
        <p:nvPicPr>
          <p:cNvPr id="4" name="Picture 3"/>
          <p:cNvPicPr>
            <a:picLocks noChangeAspect="1"/>
          </p:cNvPicPr>
          <p:nvPr/>
        </p:nvPicPr>
        <p:blipFill>
          <a:blip r:embed="rId2"/>
          <a:stretch>
            <a:fillRect/>
          </a:stretch>
        </p:blipFill>
        <p:spPr>
          <a:xfrm>
            <a:off x="-5807" y="887253"/>
            <a:ext cx="9144000" cy="1753644"/>
          </a:xfrm>
          <a:prstGeom prst="rect">
            <a:avLst/>
          </a:prstGeom>
        </p:spPr>
      </p:pic>
      <p:sp>
        <p:nvSpPr>
          <p:cNvPr id="5" name="TextBox 4"/>
          <p:cNvSpPr txBox="1"/>
          <p:nvPr/>
        </p:nvSpPr>
        <p:spPr>
          <a:xfrm>
            <a:off x="396296" y="3032080"/>
            <a:ext cx="8351408" cy="3493264"/>
          </a:xfrm>
          <a:prstGeom prst="rect">
            <a:avLst/>
          </a:prstGeom>
          <a:noFill/>
        </p:spPr>
        <p:txBody>
          <a:bodyPr wrap="square" rtlCol="0">
            <a:spAutoFit/>
          </a:bodyPr>
          <a:lstStyle/>
          <a:p>
            <a:pPr>
              <a:spcAft>
                <a:spcPts val="600"/>
              </a:spcAft>
              <a:buClr>
                <a:srgbClr val="C00000"/>
              </a:buClr>
              <a:buFont typeface="Wingdings" pitchFamily="2" charset="2"/>
              <a:buChar char="q"/>
            </a:pPr>
            <a:r>
              <a:rPr lang="en-IN" sz="2400" b="1" dirty="0">
                <a:solidFill>
                  <a:srgbClr val="7030A0"/>
                </a:solidFill>
                <a:latin typeface="Calibri" charset="0"/>
                <a:ea typeface="Calibri" charset="0"/>
                <a:cs typeface="Calibri" charset="0"/>
              </a:rPr>
              <a:t>Combination of enforcement and penalties prevent the violation of traffic regulations and increase road safety. However, the </a:t>
            </a:r>
            <a:r>
              <a:rPr lang="en-IN" sz="2400" b="1" u="sng" dirty="0">
                <a:solidFill>
                  <a:srgbClr val="7030A0"/>
                </a:solidFill>
                <a:latin typeface="Calibri" charset="0"/>
                <a:ea typeface="Calibri" charset="0"/>
                <a:cs typeface="Calibri" charset="0"/>
              </a:rPr>
              <a:t>most common type of penalty at the present time, a fine, has been found to have little effect</a:t>
            </a:r>
          </a:p>
          <a:p>
            <a:pPr>
              <a:spcAft>
                <a:spcPts val="600"/>
              </a:spcAft>
              <a:buClr>
                <a:srgbClr val="C00000"/>
              </a:buClr>
              <a:buFont typeface="Wingdings" pitchFamily="2" charset="2"/>
              <a:buChar char="q"/>
            </a:pPr>
            <a:r>
              <a:rPr lang="en-IN" sz="2400" b="1" dirty="0">
                <a:solidFill>
                  <a:srgbClr val="7030A0"/>
                </a:solidFill>
                <a:latin typeface="Calibri" charset="0"/>
                <a:ea typeface="Calibri" charset="0"/>
                <a:cs typeface="Calibri" charset="0"/>
              </a:rPr>
              <a:t>Road users adapt their behaviour without having already been punished. In particular, </a:t>
            </a:r>
            <a:r>
              <a:rPr lang="en-IN" sz="2400" b="1" u="sng" dirty="0">
                <a:solidFill>
                  <a:srgbClr val="7030A0"/>
                </a:solidFill>
                <a:latin typeface="Calibri" charset="0"/>
                <a:ea typeface="Calibri" charset="0"/>
                <a:cs typeface="Calibri" charset="0"/>
              </a:rPr>
              <a:t>frequently conducted and very visible traffic checks, which are unpredictable</a:t>
            </a:r>
            <a:r>
              <a:rPr lang="en-IN" sz="2400" b="1" dirty="0">
                <a:solidFill>
                  <a:srgbClr val="7030A0"/>
                </a:solidFill>
                <a:latin typeface="Calibri" charset="0"/>
                <a:ea typeface="Calibri" charset="0"/>
                <a:cs typeface="Calibri" charset="0"/>
              </a:rPr>
              <a:t> in terms of time and place and are combined with public information campaigns, bring about the general prevention of traffic </a:t>
            </a:r>
            <a:r>
              <a:rPr lang="en-IN" sz="2400" b="1" dirty="0" smtClean="0">
                <a:solidFill>
                  <a:srgbClr val="7030A0"/>
                </a:solidFill>
                <a:latin typeface="Calibri" charset="0"/>
                <a:ea typeface="Calibri" charset="0"/>
                <a:cs typeface="Calibri" charset="0"/>
              </a:rPr>
              <a:t>violations</a:t>
            </a:r>
            <a:endParaRPr lang="en-IN" sz="2400" b="1" dirty="0">
              <a:solidFill>
                <a:srgbClr val="7030A0"/>
              </a:solidFill>
              <a:latin typeface="Calibri" charset="0"/>
              <a:ea typeface="Calibri" charset="0"/>
              <a:cs typeface="Calibri" charset="0"/>
            </a:endParaRPr>
          </a:p>
        </p:txBody>
      </p:sp>
      <p:sp>
        <p:nvSpPr>
          <p:cNvPr id="6" name="TextBox 5"/>
          <p:cNvSpPr txBox="1"/>
          <p:nvPr/>
        </p:nvSpPr>
        <p:spPr>
          <a:xfrm>
            <a:off x="782144" y="6485274"/>
            <a:ext cx="7568097" cy="400110"/>
          </a:xfrm>
          <a:prstGeom prst="rect">
            <a:avLst/>
          </a:prstGeom>
          <a:noFill/>
        </p:spPr>
        <p:txBody>
          <a:bodyPr wrap="none" rtlCol="0">
            <a:spAutoFit/>
          </a:bodyPr>
          <a:lstStyle/>
          <a:p>
            <a:r>
              <a:rPr lang="en-GB" sz="1000" i="1" dirty="0" err="1"/>
              <a:t>SWOV</a:t>
            </a:r>
            <a:r>
              <a:rPr lang="en-GB" sz="1000" i="1" dirty="0"/>
              <a:t> Fact sheet...Penalties in traffic</a:t>
            </a:r>
            <a:r>
              <a:rPr lang="en-GB" sz="1000" dirty="0"/>
              <a:t>. </a:t>
            </a:r>
            <a:r>
              <a:rPr lang="en-GB" sz="1000" dirty="0" err="1"/>
              <a:t>SWOV</a:t>
            </a:r>
            <a:r>
              <a:rPr lang="en-GB" sz="1000" dirty="0"/>
              <a:t> (Institute for Road Safety Research), </a:t>
            </a:r>
            <a:r>
              <a:rPr lang="en-GB" sz="1000" dirty="0" err="1"/>
              <a:t>Leidschendam</a:t>
            </a:r>
            <a:r>
              <a:rPr lang="en-GB" sz="1000" dirty="0"/>
              <a:t>, The </a:t>
            </a:r>
            <a:r>
              <a:rPr lang="en-GB" sz="1000" dirty="0" err="1"/>
              <a:t>Netherlands,January</a:t>
            </a:r>
            <a:r>
              <a:rPr lang="en-GB" sz="1000" dirty="0"/>
              <a:t> 2009</a:t>
            </a:r>
            <a:endParaRPr lang="en-IN" sz="1000" dirty="0"/>
          </a:p>
          <a:p>
            <a:endParaRPr lang="en-GB" sz="1000" dirty="0"/>
          </a:p>
        </p:txBody>
      </p:sp>
      <p:sp>
        <p:nvSpPr>
          <p:cNvPr id="7" name="Rectangle 6"/>
          <p:cNvSpPr/>
          <p:nvPr/>
        </p:nvSpPr>
        <p:spPr>
          <a:xfrm>
            <a:off x="396296" y="2562251"/>
            <a:ext cx="5709640" cy="461665"/>
          </a:xfrm>
          <a:prstGeom prst="rect">
            <a:avLst/>
          </a:prstGeom>
        </p:spPr>
        <p:txBody>
          <a:bodyPr wrap="none">
            <a:spAutoFit/>
          </a:bodyPr>
          <a:lstStyle/>
          <a:p>
            <a:pPr marL="285750" indent="-285750">
              <a:buClr>
                <a:srgbClr val="FF0000"/>
              </a:buClr>
              <a:buFont typeface="Wingdings" charset="2"/>
              <a:buChar char="Ø"/>
            </a:pPr>
            <a:r>
              <a:rPr lang="en-GB" sz="2400" b="1">
                <a:latin typeface="Calibri" charset="0"/>
                <a:ea typeface="Calibri" charset="0"/>
                <a:cs typeface="Calibri" charset="0"/>
              </a:rPr>
              <a:t>Most fines increased 5 times, some more</a:t>
            </a:r>
            <a:endParaRPr lang="en-GB" sz="2400" b="1" dirty="0">
              <a:latin typeface="Calibri" charset="0"/>
              <a:ea typeface="Calibri" charset="0"/>
              <a:cs typeface="Calibri" charset="0"/>
            </a:endParaRPr>
          </a:p>
        </p:txBody>
      </p:sp>
    </p:spTree>
    <p:extLst>
      <p:ext uri="{BB962C8B-B14F-4D97-AF65-F5344CB8AC3E}">
        <p14:creationId xmlns:p14="http://schemas.microsoft.com/office/powerpoint/2010/main" val="192459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922114"/>
          </a:xfrm>
        </p:spPr>
        <p:txBody>
          <a:bodyPr/>
          <a:lstStyle/>
          <a:p>
            <a:r>
              <a:rPr lang="en-GB" sz="3600" b="1" smtClean="0">
                <a:solidFill>
                  <a:srgbClr val="002060"/>
                </a:solidFill>
              </a:rPr>
              <a:t>Salient features of new Bill</a:t>
            </a:r>
            <a:endParaRPr lang="en-GB" sz="3600" b="1">
              <a:solidFill>
                <a:srgbClr val="002060"/>
              </a:solidFill>
            </a:endParaRPr>
          </a:p>
        </p:txBody>
      </p:sp>
      <p:sp>
        <p:nvSpPr>
          <p:cNvPr id="5" name="TextBox 4"/>
          <p:cNvSpPr txBox="1"/>
          <p:nvPr/>
        </p:nvSpPr>
        <p:spPr>
          <a:xfrm>
            <a:off x="637002" y="922114"/>
            <a:ext cx="8049798" cy="1077218"/>
          </a:xfrm>
          <a:prstGeom prst="rect">
            <a:avLst/>
          </a:prstGeom>
          <a:noFill/>
        </p:spPr>
        <p:txBody>
          <a:bodyPr wrap="square" rtlCol="0">
            <a:spAutoFit/>
          </a:bodyPr>
          <a:lstStyle/>
          <a:p>
            <a:pPr marL="285750" indent="-285750">
              <a:buClr>
                <a:srgbClr val="FF0000"/>
              </a:buClr>
              <a:buFont typeface="Wingdings" charset="2"/>
              <a:buChar char="Ø"/>
            </a:pPr>
            <a:r>
              <a:rPr lang="en-GB" sz="3200" b="1" dirty="0" smtClean="0">
                <a:latin typeface="Calibri" charset="0"/>
                <a:ea typeface="Calibri" charset="0"/>
                <a:cs typeface="Calibri" charset="0"/>
              </a:rPr>
              <a:t>More jail sentences and easier suspension of license</a:t>
            </a:r>
            <a:endParaRPr lang="en-GB" sz="3200" b="1" dirty="0">
              <a:latin typeface="Calibri" charset="0"/>
              <a:ea typeface="Calibri" charset="0"/>
              <a:cs typeface="Calibri" charset="0"/>
            </a:endParaRPr>
          </a:p>
        </p:txBody>
      </p:sp>
      <p:sp>
        <p:nvSpPr>
          <p:cNvPr id="6" name="TextBox 5"/>
          <p:cNvSpPr txBox="1"/>
          <p:nvPr/>
        </p:nvSpPr>
        <p:spPr>
          <a:xfrm>
            <a:off x="252000" y="1846097"/>
            <a:ext cx="8640000" cy="2739211"/>
          </a:xfrm>
          <a:prstGeom prst="rect">
            <a:avLst/>
          </a:prstGeom>
          <a:noFill/>
        </p:spPr>
        <p:txBody>
          <a:bodyPr wrap="square" rtlCol="0">
            <a:spAutoFit/>
          </a:bodyPr>
          <a:lstStyle/>
          <a:p>
            <a:pPr>
              <a:buClr>
                <a:srgbClr val="C00000"/>
              </a:buClr>
              <a:buFont typeface="Wingdings" pitchFamily="2" charset="2"/>
              <a:buChar char="q"/>
            </a:pPr>
            <a:r>
              <a:rPr lang="en-GB" sz="2400" b="1" u="sng" dirty="0">
                <a:solidFill>
                  <a:srgbClr val="7030A0"/>
                </a:solidFill>
                <a:latin typeface="Calibri" charset="0"/>
                <a:ea typeface="Calibri" charset="0"/>
                <a:cs typeface="Calibri" charset="0"/>
              </a:rPr>
              <a:t>It is suggested that substantial increases in fines and licence disqualifications would have limited potential in deterring recidivist offenders</a:t>
            </a:r>
            <a:r>
              <a:rPr lang="en-GB" sz="2400" b="1" dirty="0">
                <a:solidFill>
                  <a:srgbClr val="7030A0"/>
                </a:solidFill>
                <a:latin typeface="Calibri" charset="0"/>
                <a:ea typeface="Calibri" charset="0"/>
                <a:cs typeface="Calibri" charset="0"/>
              </a:rPr>
              <a:t>. .. </a:t>
            </a:r>
          </a:p>
          <a:p>
            <a:pPr>
              <a:buClr>
                <a:srgbClr val="C00000"/>
              </a:buClr>
              <a:buFont typeface="Wingdings" pitchFamily="2" charset="2"/>
              <a:buChar char="q"/>
            </a:pPr>
            <a:r>
              <a:rPr lang="en-GB" sz="2400" b="1" dirty="0">
                <a:solidFill>
                  <a:srgbClr val="7030A0"/>
                </a:solidFill>
                <a:latin typeface="Calibri" charset="0"/>
                <a:ea typeface="Calibri" charset="0"/>
                <a:cs typeface="Calibri" charset="0"/>
              </a:rPr>
              <a:t>The present analysis, failed to find any evidence for a significant relationship between fine amount and the likelihood that an offender will return to court for a new driving </a:t>
            </a:r>
            <a:r>
              <a:rPr lang="en-GB" sz="2400" b="1" dirty="0" smtClean="0">
                <a:solidFill>
                  <a:srgbClr val="7030A0"/>
                </a:solidFill>
                <a:latin typeface="Calibri" charset="0"/>
                <a:ea typeface="Calibri" charset="0"/>
                <a:cs typeface="Calibri" charset="0"/>
              </a:rPr>
              <a:t>offence</a:t>
            </a:r>
            <a:endParaRPr lang="en-IN" sz="2400" b="1" dirty="0">
              <a:solidFill>
                <a:srgbClr val="7030A0"/>
              </a:solidFill>
              <a:latin typeface="Calibri" charset="0"/>
              <a:ea typeface="Calibri" charset="0"/>
              <a:cs typeface="Calibri" charset="0"/>
            </a:endParaRPr>
          </a:p>
          <a:p>
            <a:r>
              <a:rPr lang="en-GB" sz="1400" b="1" i="1" dirty="0">
                <a:solidFill>
                  <a:srgbClr val="7030A0"/>
                </a:solidFill>
                <a:latin typeface="Calibri" charset="0"/>
                <a:ea typeface="Calibri" charset="0"/>
                <a:cs typeface="Calibri" charset="0"/>
              </a:rPr>
              <a:t>Briscoe, S., (2004). Raising the bar: can increased statutory penalties deter drink-drivers? Accident Analysis &amp; Prevention 36, 919-929</a:t>
            </a:r>
          </a:p>
        </p:txBody>
      </p:sp>
      <p:sp>
        <p:nvSpPr>
          <p:cNvPr id="7" name="TextBox 6"/>
          <p:cNvSpPr txBox="1"/>
          <p:nvPr/>
        </p:nvSpPr>
        <p:spPr>
          <a:xfrm>
            <a:off x="252000" y="4585308"/>
            <a:ext cx="8434800" cy="2123658"/>
          </a:xfrm>
          <a:prstGeom prst="rect">
            <a:avLst/>
          </a:prstGeom>
          <a:noFill/>
        </p:spPr>
        <p:txBody>
          <a:bodyPr wrap="square" rtlCol="0">
            <a:spAutoFit/>
          </a:bodyPr>
          <a:lstStyle/>
          <a:p>
            <a:pPr marL="361950" indent="-361950">
              <a:spcBef>
                <a:spcPts val="600"/>
              </a:spcBef>
              <a:buClr>
                <a:srgbClr val="C00000"/>
              </a:buClr>
              <a:buFont typeface="Wingdings" pitchFamily="2" charset="2"/>
              <a:buChar char="q"/>
            </a:pPr>
            <a:r>
              <a:rPr lang="en-GB" sz="2400" b="1" dirty="0">
                <a:solidFill>
                  <a:srgbClr val="7030A0"/>
                </a:solidFill>
                <a:latin typeface="Calibri" charset="0"/>
                <a:ea typeface="Calibri" charset="0"/>
                <a:cs typeface="Calibri" charset="0"/>
              </a:rPr>
              <a:t>Conclusions: </a:t>
            </a:r>
            <a:r>
              <a:rPr lang="en-GB" sz="2400" b="1" u="sng" dirty="0">
                <a:solidFill>
                  <a:srgbClr val="7030A0"/>
                </a:solidFill>
                <a:latin typeface="Calibri" charset="0"/>
                <a:ea typeface="Calibri" charset="0"/>
                <a:cs typeface="Calibri" charset="0"/>
              </a:rPr>
              <a:t>The overall pattern of results suggests a possible effect of mandatory fine policies in some states, but little effect of mandatory jail </a:t>
            </a:r>
            <a:r>
              <a:rPr lang="en-GB" sz="2400" b="1" u="sng" dirty="0" smtClean="0">
                <a:solidFill>
                  <a:srgbClr val="7030A0"/>
                </a:solidFill>
                <a:latin typeface="Calibri" charset="0"/>
                <a:ea typeface="Calibri" charset="0"/>
                <a:cs typeface="Calibri" charset="0"/>
              </a:rPr>
              <a:t>policies</a:t>
            </a:r>
            <a:endParaRPr lang="en-IN" sz="2400" b="1" dirty="0">
              <a:solidFill>
                <a:srgbClr val="7030A0"/>
              </a:solidFill>
              <a:latin typeface="Calibri" charset="0"/>
              <a:ea typeface="Calibri" charset="0"/>
              <a:cs typeface="Calibri" charset="0"/>
            </a:endParaRPr>
          </a:p>
          <a:p>
            <a:endParaRPr lang="en-GB" sz="1200" b="1" i="1" dirty="0" smtClean="0">
              <a:solidFill>
                <a:srgbClr val="7030A0"/>
              </a:solidFill>
              <a:latin typeface="Calibri" charset="0"/>
              <a:ea typeface="Calibri" charset="0"/>
              <a:cs typeface="Calibri" charset="0"/>
            </a:endParaRPr>
          </a:p>
          <a:p>
            <a:r>
              <a:rPr lang="en-GB" sz="1200" b="1" i="1" dirty="0" err="1" smtClean="0">
                <a:solidFill>
                  <a:srgbClr val="7030A0"/>
                </a:solidFill>
                <a:latin typeface="Calibri" charset="0"/>
                <a:ea typeface="Calibri" charset="0"/>
                <a:cs typeface="Calibri" charset="0"/>
              </a:rPr>
              <a:t>Wagenaar</a:t>
            </a:r>
            <a:r>
              <a:rPr lang="en-GB" sz="1200" b="1" i="1" dirty="0">
                <a:solidFill>
                  <a:srgbClr val="7030A0"/>
                </a:solidFill>
                <a:latin typeface="Calibri" charset="0"/>
                <a:ea typeface="Calibri" charset="0"/>
                <a:cs typeface="Calibri" charset="0"/>
              </a:rPr>
              <a:t>, A. C., Maldonado-Molina, M. M., Erickson, D. J., Ma, L., Tobler, A. L., </a:t>
            </a:r>
            <a:r>
              <a:rPr lang="en-GB" sz="1200" b="1" i="1" dirty="0" err="1">
                <a:solidFill>
                  <a:srgbClr val="7030A0"/>
                </a:solidFill>
                <a:latin typeface="Calibri" charset="0"/>
                <a:ea typeface="Calibri" charset="0"/>
                <a:cs typeface="Calibri" charset="0"/>
              </a:rPr>
              <a:t>Komro</a:t>
            </a:r>
            <a:r>
              <a:rPr lang="en-GB" sz="1200" b="1" i="1" dirty="0">
                <a:solidFill>
                  <a:srgbClr val="7030A0"/>
                </a:solidFill>
                <a:latin typeface="Calibri" charset="0"/>
                <a:ea typeface="Calibri" charset="0"/>
                <a:cs typeface="Calibri" charset="0"/>
              </a:rPr>
              <a:t>, K. A., (2007). General deterrence effects of U.S. statutory DUI fine and jail penalties: Long-term follow-up in 32 states. Accident Analysis &amp; Prevention 39, 982-994.</a:t>
            </a:r>
            <a:endParaRPr lang="en-IN" sz="1200" b="1" i="1" dirty="0">
              <a:solidFill>
                <a:srgbClr val="7030A0"/>
              </a:solidFill>
              <a:latin typeface="Calibri" charset="0"/>
              <a:ea typeface="Calibri" charset="0"/>
              <a:cs typeface="Calibri" charset="0"/>
            </a:endParaRPr>
          </a:p>
          <a:p>
            <a:endParaRPr lang="en-GB" sz="2400" b="1" dirty="0">
              <a:solidFill>
                <a:srgbClr val="7030A0"/>
              </a:solidFill>
              <a:latin typeface="Calibri" charset="0"/>
              <a:ea typeface="Calibri" charset="0"/>
              <a:cs typeface="Calibri" charset="0"/>
            </a:endParaRPr>
          </a:p>
        </p:txBody>
      </p:sp>
    </p:spTree>
    <p:extLst>
      <p:ext uri="{BB962C8B-B14F-4D97-AF65-F5344CB8AC3E}">
        <p14:creationId xmlns:p14="http://schemas.microsoft.com/office/powerpoint/2010/main" val="156267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2976" y="357166"/>
            <a:ext cx="7572428" cy="646331"/>
          </a:xfrm>
          <a:prstGeom prst="rect">
            <a:avLst/>
          </a:prstGeom>
        </p:spPr>
        <p:txBody>
          <a:bodyPr wrap="square">
            <a:spAutoFit/>
          </a:bodyPr>
          <a:lstStyle/>
          <a:p>
            <a:pPr algn="ctr"/>
            <a:r>
              <a:rPr lang="en-GB" b="1" u="sng" cap="all" smtClean="0">
                <a:solidFill>
                  <a:schemeClr val="accent6"/>
                </a:solidFill>
              </a:rPr>
              <a:t>Summary of penalties in high income countries with low fatality rates</a:t>
            </a:r>
            <a:endParaRPr lang="en-IN" b="1" u="sng" cap="all">
              <a:solidFill>
                <a:schemeClr val="accent6"/>
              </a:solidFill>
            </a:endParaRPr>
          </a:p>
        </p:txBody>
      </p:sp>
      <p:graphicFrame>
        <p:nvGraphicFramePr>
          <p:cNvPr id="6" name="Table 5"/>
          <p:cNvGraphicFramePr>
            <a:graphicFrameLocks noGrp="1"/>
          </p:cNvGraphicFramePr>
          <p:nvPr>
            <p:extLst/>
          </p:nvPr>
        </p:nvGraphicFramePr>
        <p:xfrm>
          <a:off x="827583" y="1884680"/>
          <a:ext cx="8064897" cy="2946400"/>
        </p:xfrm>
        <a:graphic>
          <a:graphicData uri="http://schemas.openxmlformats.org/drawingml/2006/table">
            <a:tbl>
              <a:tblPr/>
              <a:tblGrid>
                <a:gridCol w="2689400"/>
                <a:gridCol w="2050253"/>
                <a:gridCol w="3325244"/>
              </a:tblGrid>
              <a:tr h="386080">
                <a:tc>
                  <a:txBody>
                    <a:bodyPr/>
                    <a:lstStyle/>
                    <a:p>
                      <a:pPr>
                        <a:lnSpc>
                          <a:spcPct val="115000"/>
                        </a:lnSpc>
                        <a:spcAft>
                          <a:spcPts val="0"/>
                        </a:spcAft>
                      </a:pPr>
                      <a:r>
                        <a:rPr lang="en-IN" sz="2000" b="1" dirty="0">
                          <a:solidFill>
                            <a:srgbClr val="000000"/>
                          </a:solidFill>
                          <a:latin typeface="+mn-lt"/>
                          <a:ea typeface="Times"/>
                          <a:cs typeface="Times New Roman"/>
                        </a:rPr>
                        <a:t>Summary for all countries studied</a:t>
                      </a:r>
                      <a:endParaRPr lang="en-IN" sz="2000" b="1" dirty="0">
                        <a:latin typeface="+mn-lt"/>
                        <a:ea typeface="Times"/>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IN" sz="2000" b="1" baseline="0" dirty="0" smtClean="0">
                          <a:latin typeface="+mn-lt"/>
                          <a:ea typeface="Times"/>
                          <a:cs typeface="Times New Roman"/>
                        </a:rPr>
                        <a:t>US$</a:t>
                      </a:r>
                      <a:endParaRPr lang="en-IN" sz="2000" b="1" baseline="0" dirty="0">
                        <a:latin typeface="+mn-lt"/>
                        <a:ea typeface="Times"/>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IN" sz="2000" b="1" dirty="0">
                          <a:solidFill>
                            <a:srgbClr val="000000"/>
                          </a:solidFill>
                          <a:latin typeface="+mn-lt"/>
                          <a:ea typeface="Times"/>
                          <a:cs typeface="Times New Roman"/>
                        </a:rPr>
                        <a:t>Prorated for </a:t>
                      </a:r>
                      <a:r>
                        <a:rPr lang="en-IN" sz="2000" b="1" dirty="0" smtClean="0">
                          <a:solidFill>
                            <a:srgbClr val="000000"/>
                          </a:solidFill>
                          <a:latin typeface="+mn-lt"/>
                          <a:ea typeface="Times"/>
                          <a:cs typeface="Times New Roman"/>
                        </a:rPr>
                        <a:t>Indian Driver Income</a:t>
                      </a:r>
                      <a:r>
                        <a:rPr lang="en-IN" sz="2000" b="1" baseline="0" dirty="0" smtClean="0">
                          <a:solidFill>
                            <a:srgbClr val="000000"/>
                          </a:solidFill>
                          <a:latin typeface="+mn-lt"/>
                          <a:ea typeface="Times"/>
                          <a:cs typeface="Times New Roman"/>
                        </a:rPr>
                        <a:t> (</a:t>
                      </a:r>
                      <a:r>
                        <a:rPr lang="en-IN" sz="2000" b="1" baseline="0" dirty="0" err="1" smtClean="0">
                          <a:solidFill>
                            <a:srgbClr val="000000"/>
                          </a:solidFill>
                          <a:latin typeface="+mn-lt"/>
                          <a:ea typeface="Times"/>
                          <a:cs typeface="Times New Roman"/>
                        </a:rPr>
                        <a:t>Rs</a:t>
                      </a:r>
                      <a:r>
                        <a:rPr lang="en-IN" sz="2000" b="1" baseline="0" dirty="0" smtClean="0">
                          <a:solidFill>
                            <a:srgbClr val="000000"/>
                          </a:solidFill>
                          <a:latin typeface="+mn-lt"/>
                          <a:ea typeface="Times"/>
                          <a:cs typeface="Times New Roman"/>
                        </a:rPr>
                        <a:t>)</a:t>
                      </a:r>
                      <a:endParaRPr lang="en-IN" sz="2000" b="1" baseline="30000" dirty="0">
                        <a:latin typeface="+mn-lt"/>
                        <a:ea typeface="Times"/>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86080">
                <a:tc>
                  <a:txBody>
                    <a:bodyPr/>
                    <a:lstStyle/>
                    <a:p>
                      <a:pPr>
                        <a:lnSpc>
                          <a:spcPct val="115000"/>
                        </a:lnSpc>
                        <a:spcAft>
                          <a:spcPts val="0"/>
                        </a:spcAft>
                      </a:pPr>
                      <a:r>
                        <a:rPr lang="en-IN" sz="2000" b="1" dirty="0">
                          <a:solidFill>
                            <a:srgbClr val="000000"/>
                          </a:solidFill>
                          <a:latin typeface="+mn-lt"/>
                          <a:ea typeface="Times"/>
                          <a:cs typeface="Times New Roman"/>
                        </a:rPr>
                        <a:t>Lowest penalty (</a:t>
                      </a:r>
                      <a:r>
                        <a:rPr lang="en-IN" sz="2000" b="1" dirty="0" err="1">
                          <a:solidFill>
                            <a:srgbClr val="000000"/>
                          </a:solidFill>
                          <a:latin typeface="+mn-lt"/>
                          <a:ea typeface="Times"/>
                          <a:cs typeface="Times New Roman"/>
                        </a:rPr>
                        <a:t>eg</a:t>
                      </a:r>
                      <a:r>
                        <a:rPr lang="en-IN" sz="2000" b="1" dirty="0">
                          <a:solidFill>
                            <a:srgbClr val="000000"/>
                          </a:solidFill>
                          <a:latin typeface="+mn-lt"/>
                          <a:ea typeface="Times"/>
                          <a:cs typeface="Times New Roman"/>
                        </a:rPr>
                        <a:t> parking</a:t>
                      </a:r>
                      <a:r>
                        <a:rPr lang="en-IN" sz="2000" b="1" dirty="0" smtClean="0">
                          <a:solidFill>
                            <a:srgbClr val="000000"/>
                          </a:solidFill>
                          <a:latin typeface="+mn-lt"/>
                          <a:ea typeface="Times"/>
                          <a:cs typeface="Times New Roman"/>
                        </a:rPr>
                        <a:t>)</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IN" sz="2000" b="1" dirty="0" smtClean="0">
                          <a:solidFill>
                            <a:srgbClr val="000000"/>
                          </a:solidFill>
                          <a:latin typeface="+mn-lt"/>
                          <a:ea typeface="Times"/>
                          <a:cs typeface="Times New Roman"/>
                        </a:rPr>
                        <a:t>~50</a:t>
                      </a:r>
                      <a:endParaRPr lang="en-IN" sz="2000" b="1" dirty="0">
                        <a:latin typeface="+mn-lt"/>
                        <a:ea typeface="Times"/>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IN" sz="2000" b="1" dirty="0" smtClean="0">
                          <a:solidFill>
                            <a:srgbClr val="000000"/>
                          </a:solidFill>
                          <a:latin typeface="+mn-lt"/>
                          <a:ea typeface="Times"/>
                          <a:cs typeface="Times New Roman"/>
                        </a:rPr>
                        <a:t>~200</a:t>
                      </a:r>
                      <a:endParaRPr lang="en-IN" sz="2000" b="1" dirty="0">
                        <a:latin typeface="+mn-lt"/>
                        <a:ea typeface="Times"/>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386080">
                <a:tc>
                  <a:txBody>
                    <a:bodyPr/>
                    <a:lstStyle/>
                    <a:p>
                      <a:pPr>
                        <a:lnSpc>
                          <a:spcPct val="115000"/>
                        </a:lnSpc>
                        <a:spcAft>
                          <a:spcPts val="0"/>
                        </a:spcAft>
                      </a:pPr>
                      <a:r>
                        <a:rPr lang="en-IN" sz="2000" b="1" dirty="0" smtClean="0">
                          <a:solidFill>
                            <a:srgbClr val="000000"/>
                          </a:solidFill>
                          <a:latin typeface="+mn-lt"/>
                          <a:ea typeface="Times"/>
                          <a:cs typeface="Times New Roman"/>
                        </a:rPr>
                        <a:t>Not wearing seat belt</a:t>
                      </a:r>
                    </a:p>
                  </a:txBody>
                  <a:tcPr marL="68580" marR="68580" marT="0" marB="0">
                    <a:lnL>
                      <a:noFill/>
                    </a:lnL>
                    <a:lnR>
                      <a:noFill/>
                    </a:lnR>
                    <a:lnT w="12700" cap="flat" cmpd="sng" algn="ctr">
                      <a:no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IN" sz="2000" b="1" dirty="0" smtClean="0">
                          <a:latin typeface="+mn-lt"/>
                          <a:ea typeface="Times"/>
                          <a:cs typeface="Times New Roman"/>
                        </a:rPr>
                        <a:t>~50</a:t>
                      </a:r>
                      <a:endParaRPr lang="en-IN" sz="2000" b="1" dirty="0">
                        <a:latin typeface="+mn-lt"/>
                        <a:ea typeface="Times"/>
                        <a:cs typeface="Times New Roman"/>
                      </a:endParaRPr>
                    </a:p>
                  </a:txBody>
                  <a:tcPr marL="68580" marR="68580" marT="0" marB="0" anchor="ctr">
                    <a:lnL>
                      <a:noFill/>
                    </a:lnL>
                    <a:lnR>
                      <a:noFill/>
                    </a:lnR>
                    <a:lnT w="12700" cap="flat" cmpd="sng" algn="ctr">
                      <a:no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IN" sz="2000" b="1" dirty="0" smtClean="0">
                          <a:latin typeface="+mn-lt"/>
                          <a:ea typeface="Times"/>
                          <a:cs typeface="Times New Roman"/>
                        </a:rPr>
                        <a:t>~200</a:t>
                      </a:r>
                      <a:endParaRPr lang="en-IN" sz="2000" b="1" dirty="0">
                        <a:latin typeface="+mn-lt"/>
                        <a:ea typeface="Times"/>
                        <a:cs typeface="Times New Roman"/>
                      </a:endParaRPr>
                    </a:p>
                  </a:txBody>
                  <a:tcPr marL="68580" marR="68580" marT="0" marB="0" anchor="ctr">
                    <a:lnL>
                      <a:noFill/>
                    </a:lnL>
                    <a:lnR>
                      <a:noFill/>
                    </a:lnR>
                    <a:lnT w="12700" cap="flat" cmpd="sng" algn="ctr">
                      <a:noFill/>
                      <a:prstDash val="solid"/>
                      <a:round/>
                      <a:headEnd type="none" w="med" len="med"/>
                      <a:tailEnd type="none" w="med" len="med"/>
                    </a:lnT>
                    <a:lnB>
                      <a:noFill/>
                    </a:lnB>
                    <a:solidFill>
                      <a:srgbClr val="FFFFFF"/>
                    </a:solidFill>
                  </a:tcPr>
                </a:tc>
              </a:tr>
              <a:tr h="386080">
                <a:tc>
                  <a:txBody>
                    <a:bodyPr/>
                    <a:lstStyle/>
                    <a:p>
                      <a:pPr>
                        <a:lnSpc>
                          <a:spcPct val="115000"/>
                        </a:lnSpc>
                        <a:spcAft>
                          <a:spcPts val="0"/>
                        </a:spcAft>
                      </a:pPr>
                      <a:r>
                        <a:rPr lang="en-IN" sz="2000" b="1" dirty="0" smtClean="0">
                          <a:solidFill>
                            <a:srgbClr val="000000"/>
                          </a:solidFill>
                          <a:latin typeface="+mn-lt"/>
                          <a:ea typeface="Times"/>
                          <a:cs typeface="Times New Roman"/>
                        </a:rPr>
                        <a:t>Speeding</a:t>
                      </a:r>
                    </a:p>
                  </a:txBody>
                  <a:tcPr marL="68580" marR="68580" marT="0" marB="0">
                    <a:lnL>
                      <a:noFill/>
                    </a:lnL>
                    <a:lnR>
                      <a:noFill/>
                    </a:lnR>
                    <a:lnT w="12700" cap="flat" cmpd="sng" algn="ctr">
                      <a:no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IN" sz="2000" b="1" dirty="0" smtClean="0">
                          <a:latin typeface="+mn-lt"/>
                          <a:ea typeface="Times"/>
                          <a:cs typeface="Times New Roman"/>
                        </a:rPr>
                        <a:t>~100</a:t>
                      </a:r>
                      <a:endParaRPr lang="en-IN" sz="2000" b="1" dirty="0">
                        <a:latin typeface="+mn-lt"/>
                        <a:ea typeface="Times"/>
                        <a:cs typeface="Times New Roman"/>
                      </a:endParaRPr>
                    </a:p>
                  </a:txBody>
                  <a:tcPr marL="68580" marR="68580" marT="0" marB="0" anchor="ctr">
                    <a:lnL>
                      <a:noFill/>
                    </a:lnL>
                    <a:lnR>
                      <a:noFill/>
                    </a:lnR>
                    <a:lnT w="12700" cap="flat" cmpd="sng" algn="ctr">
                      <a:no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IN" sz="2000" b="1" dirty="0" smtClean="0">
                          <a:latin typeface="+mn-lt"/>
                          <a:ea typeface="Times"/>
                          <a:cs typeface="Times New Roman"/>
                        </a:rPr>
                        <a:t>~500</a:t>
                      </a:r>
                      <a:endParaRPr lang="en-IN" sz="2000" b="1" dirty="0">
                        <a:latin typeface="+mn-lt"/>
                        <a:ea typeface="Times"/>
                        <a:cs typeface="Times New Roman"/>
                      </a:endParaRPr>
                    </a:p>
                  </a:txBody>
                  <a:tcPr marL="68580" marR="68580" marT="0" marB="0" anchor="ctr">
                    <a:lnL>
                      <a:noFill/>
                    </a:lnL>
                    <a:lnR>
                      <a:noFill/>
                    </a:lnR>
                    <a:lnT w="12700" cap="flat" cmpd="sng" algn="ctr">
                      <a:noFill/>
                      <a:prstDash val="solid"/>
                      <a:round/>
                      <a:headEnd type="none" w="med" len="med"/>
                      <a:tailEnd type="none" w="med" len="med"/>
                    </a:lnT>
                    <a:lnB>
                      <a:noFill/>
                    </a:lnB>
                    <a:solidFill>
                      <a:srgbClr val="FFFFFF"/>
                    </a:solidFill>
                  </a:tcPr>
                </a:tc>
              </a:tr>
              <a:tr h="386080">
                <a:tc>
                  <a:txBody>
                    <a:bodyPr/>
                    <a:lstStyle/>
                    <a:p>
                      <a:pPr>
                        <a:lnSpc>
                          <a:spcPct val="115000"/>
                        </a:lnSpc>
                        <a:spcAft>
                          <a:spcPts val="0"/>
                        </a:spcAft>
                      </a:pPr>
                      <a:r>
                        <a:rPr lang="en-IN" sz="2000" b="1" dirty="0">
                          <a:solidFill>
                            <a:srgbClr val="000000"/>
                          </a:solidFill>
                          <a:latin typeface="+mn-lt"/>
                          <a:ea typeface="Times"/>
                          <a:cs typeface="Times New Roman"/>
                        </a:rPr>
                        <a:t>Drinking and driving</a:t>
                      </a:r>
                      <a:endParaRPr lang="en-IN" sz="2000" b="1" dirty="0">
                        <a:latin typeface="+mn-lt"/>
                        <a:ea typeface="Times"/>
                        <a:cs typeface="Times New Roman"/>
                      </a:endParaRPr>
                    </a:p>
                  </a:txBody>
                  <a:tcPr marL="68580" marR="68580" marT="0" marB="0" anchor="ctr">
                    <a:lnL>
                      <a:noFill/>
                    </a:lnL>
                    <a:lnR>
                      <a:noFill/>
                    </a:lnR>
                    <a:lnT w="12700" cap="flat" cmpd="sng" algn="ctr">
                      <a:no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IN" sz="2000" b="1" dirty="0" smtClean="0">
                          <a:solidFill>
                            <a:srgbClr val="000000"/>
                          </a:solidFill>
                          <a:latin typeface="+mn-lt"/>
                          <a:ea typeface="Times"/>
                          <a:cs typeface="Times New Roman"/>
                        </a:rPr>
                        <a:t>~200-1,000</a:t>
                      </a:r>
                      <a:endParaRPr lang="en-IN" sz="2000" b="1" dirty="0">
                        <a:latin typeface="+mn-lt"/>
                        <a:ea typeface="Times"/>
                        <a:cs typeface="Times New Roman"/>
                      </a:endParaRPr>
                    </a:p>
                  </a:txBody>
                  <a:tcPr marL="68580" marR="68580" marT="0" marB="0" anchor="ctr">
                    <a:lnL>
                      <a:noFill/>
                    </a:lnL>
                    <a:lnR>
                      <a:noFill/>
                    </a:lnR>
                    <a:lnT w="12700" cap="flat" cmpd="sng" algn="ctr">
                      <a:no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IN" sz="2000" b="1" dirty="0" smtClean="0">
                          <a:solidFill>
                            <a:srgbClr val="000000"/>
                          </a:solidFill>
                          <a:latin typeface="+mn-lt"/>
                          <a:ea typeface="Times"/>
                          <a:cs typeface="Times New Roman"/>
                        </a:rPr>
                        <a:t>~1,000-5,000</a:t>
                      </a:r>
                      <a:endParaRPr lang="en-IN" sz="2000" b="1" dirty="0">
                        <a:latin typeface="+mn-lt"/>
                        <a:ea typeface="Times"/>
                        <a:cs typeface="Times New Roman"/>
                      </a:endParaRPr>
                    </a:p>
                  </a:txBody>
                  <a:tcPr marL="68580" marR="68580" marT="0" marB="0" anchor="ctr">
                    <a:lnL>
                      <a:noFill/>
                    </a:lnL>
                    <a:lnR>
                      <a:noFill/>
                    </a:lnR>
                    <a:lnT w="12700" cap="flat" cmpd="sng" algn="ctr">
                      <a:noFill/>
                      <a:prstDash val="solid"/>
                      <a:round/>
                      <a:headEnd type="none" w="med" len="med"/>
                      <a:tailEnd type="none" w="med" len="med"/>
                    </a:lnT>
                    <a:lnB>
                      <a:noFill/>
                    </a:lnB>
                    <a:solidFill>
                      <a:srgbClr val="FFFFFF"/>
                    </a:solidFill>
                  </a:tcPr>
                </a:tc>
              </a:tr>
              <a:tr h="386080">
                <a:tc>
                  <a:txBody>
                    <a:bodyPr/>
                    <a:lstStyle/>
                    <a:p>
                      <a:pPr>
                        <a:lnSpc>
                          <a:spcPct val="115000"/>
                        </a:lnSpc>
                        <a:spcAft>
                          <a:spcPts val="0"/>
                        </a:spcAft>
                      </a:pPr>
                      <a:r>
                        <a:rPr lang="en-IN" sz="2000" b="1" dirty="0">
                          <a:solidFill>
                            <a:srgbClr val="000000"/>
                          </a:solidFill>
                          <a:latin typeface="+mn-lt"/>
                          <a:ea typeface="Times"/>
                          <a:cs typeface="Times New Roman"/>
                        </a:rPr>
                        <a:t>Highest penalty</a:t>
                      </a:r>
                      <a:endParaRPr lang="en-IN" sz="2000" b="1" dirty="0">
                        <a:latin typeface="+mn-lt"/>
                        <a:ea typeface="Times"/>
                        <a:cs typeface="Times New Roman"/>
                      </a:endParaRPr>
                    </a:p>
                  </a:txBody>
                  <a:tcPr marL="68580" marR="68580" marT="0" marB="0" anchor="ctr">
                    <a:lnL>
                      <a:noFill/>
                    </a:lnL>
                    <a:lnR>
                      <a:noFill/>
                    </a:lnR>
                    <a:lnT>
                      <a:noFill/>
                    </a:lnT>
                    <a:lnB>
                      <a:noFill/>
                    </a:lnB>
                    <a:solidFill>
                      <a:srgbClr val="FFFFFF"/>
                    </a:solidFill>
                  </a:tcPr>
                </a:tc>
                <a:tc>
                  <a:txBody>
                    <a:bodyPr/>
                    <a:lstStyle/>
                    <a:p>
                      <a:pPr algn="ctr">
                        <a:lnSpc>
                          <a:spcPct val="115000"/>
                        </a:lnSpc>
                        <a:spcAft>
                          <a:spcPts val="0"/>
                        </a:spcAft>
                      </a:pPr>
                      <a:r>
                        <a:rPr lang="en-IN" sz="2000" b="1" dirty="0">
                          <a:solidFill>
                            <a:srgbClr val="000000"/>
                          </a:solidFill>
                          <a:latin typeface="+mn-lt"/>
                          <a:ea typeface="Times"/>
                          <a:cs typeface="Times New Roman"/>
                        </a:rPr>
                        <a:t>~2,000</a:t>
                      </a:r>
                      <a:endParaRPr lang="en-IN" sz="2000" b="1" dirty="0">
                        <a:latin typeface="+mn-lt"/>
                        <a:ea typeface="Times"/>
                        <a:cs typeface="Times New Roman"/>
                      </a:endParaRPr>
                    </a:p>
                  </a:txBody>
                  <a:tcPr marL="68580" marR="68580" marT="0" marB="0" anchor="ctr">
                    <a:lnL>
                      <a:noFill/>
                    </a:lnL>
                    <a:lnR>
                      <a:noFill/>
                    </a:lnR>
                    <a:lnT>
                      <a:noFill/>
                    </a:lnT>
                    <a:lnB>
                      <a:noFill/>
                    </a:lnB>
                    <a:solidFill>
                      <a:srgbClr val="FFFFFF"/>
                    </a:solidFill>
                  </a:tcPr>
                </a:tc>
                <a:tc>
                  <a:txBody>
                    <a:bodyPr/>
                    <a:lstStyle/>
                    <a:p>
                      <a:pPr algn="ctr">
                        <a:lnSpc>
                          <a:spcPct val="115000"/>
                        </a:lnSpc>
                        <a:spcAft>
                          <a:spcPts val="0"/>
                        </a:spcAft>
                      </a:pPr>
                      <a:r>
                        <a:rPr lang="en-IN" sz="2000" b="1" dirty="0" smtClean="0">
                          <a:solidFill>
                            <a:srgbClr val="000000"/>
                          </a:solidFill>
                          <a:latin typeface="+mn-lt"/>
                          <a:ea typeface="Times"/>
                          <a:cs typeface="Times New Roman"/>
                        </a:rPr>
                        <a:t>~10,000</a:t>
                      </a:r>
                      <a:endParaRPr lang="en-IN" sz="2000" b="1" dirty="0">
                        <a:latin typeface="+mn-lt"/>
                        <a:ea typeface="Times"/>
                        <a:cs typeface="Times New Roman"/>
                      </a:endParaRPr>
                    </a:p>
                  </a:txBody>
                  <a:tcPr marL="68580" marR="68580" marT="0" marB="0" anchor="ctr">
                    <a:lnL>
                      <a:noFill/>
                    </a:lnL>
                    <a:lnR>
                      <a:noFill/>
                    </a:lnR>
                    <a:lnT>
                      <a:noFill/>
                    </a:lnT>
                    <a:lnB>
                      <a:noFill/>
                    </a:lnB>
                    <a:solidFill>
                      <a:srgbClr val="FFFFFF"/>
                    </a:solidFill>
                  </a:tcPr>
                </a:tc>
              </a:tr>
            </a:tbl>
          </a:graphicData>
        </a:graphic>
      </p:graphicFrame>
      <p:sp>
        <p:nvSpPr>
          <p:cNvPr id="2"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cs typeface="Arial" pitchFamily="34" charset="0"/>
              </a:rPr>
              <a:t/>
            </a:r>
            <a:br>
              <a:rPr kumimoji="0" lang="en-GB" sz="1800" b="0" i="0" u="none" strike="noStrike" cap="none" normalizeH="0" baseline="0" smtClean="0">
                <a:ln>
                  <a:noFill/>
                </a:ln>
                <a:solidFill>
                  <a:schemeClr val="tx1"/>
                </a:solidFill>
                <a:effectLst/>
                <a:latin typeface="Arial" pitchFamily="34" charset="0"/>
                <a:cs typeface="Arial" pitchFamily="34" charset="0"/>
              </a:rPr>
            </a:br>
            <a:endParaRPr kumimoji="0" lang="en-GB" sz="1800" b="0" i="0" u="none" strike="noStrike" cap="none" normalizeH="0" baseline="0" smtClean="0">
              <a:ln>
                <a:noFill/>
              </a:ln>
              <a:solidFill>
                <a:schemeClr val="tx1"/>
              </a:solidFill>
              <a:effectLst/>
              <a:latin typeface="Arial" pitchFamily="34" charset="0"/>
              <a:cs typeface="Arial" pitchFamily="34" charset="0"/>
            </a:endParaRPr>
          </a:p>
        </p:txBody>
      </p:sp>
      <p:sp>
        <p:nvSpPr>
          <p:cNvPr id="34820" name="Rectangle 4"/>
          <p:cNvSpPr>
            <a:spLocks noChangeArrowheads="1"/>
          </p:cNvSpPr>
          <p:nvPr/>
        </p:nvSpPr>
        <p:spPr bwMode="auto">
          <a:xfrm>
            <a:off x="0" y="0"/>
            <a:ext cx="3017838" cy="7938"/>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34821" name="Rectangle 5"/>
          <p:cNvSpPr>
            <a:spLocks noChangeArrowheads="1"/>
          </p:cNvSpPr>
          <p:nvPr/>
        </p:nvSpPr>
        <p:spPr bwMode="auto">
          <a:xfrm>
            <a:off x="1163262" y="4943863"/>
            <a:ext cx="7598555" cy="132343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bmk="">
                <a:ln>
                  <a:noFill/>
                </a:ln>
                <a:solidFill>
                  <a:schemeClr val="tx1"/>
                </a:solidFill>
                <a:effectLst/>
                <a:latin typeface="Arial" pitchFamily="34" charset="0"/>
                <a:ea typeface="Times" pitchFamily="18" charset="0"/>
                <a:cs typeface="Times New Roman" pitchFamily="18" charset="0"/>
              </a:rPr>
              <a:t>US</a:t>
            </a:r>
            <a:r>
              <a:rPr kumimoji="0" lang="en-US" sz="2000" b="1" i="0" u="none" strike="noStrike" cap="none" normalizeH="0" dirty="0" smtClean="0" bmk="">
                <a:ln>
                  <a:noFill/>
                </a:ln>
                <a:solidFill>
                  <a:schemeClr val="tx1"/>
                </a:solidFill>
                <a:effectLst/>
                <a:latin typeface="Arial" pitchFamily="34" charset="0"/>
                <a:ea typeface="Times" pitchFamily="18" charset="0"/>
                <a:cs typeface="Times New Roman" pitchFamily="18" charset="0"/>
              </a:rPr>
              <a:t> average one day per capita </a:t>
            </a:r>
            <a:r>
              <a:rPr lang="en-US" sz="2000" b="1" dirty="0" smtClean="0" bmk="">
                <a:ea typeface="Times" pitchFamily="18" charset="0"/>
                <a:cs typeface="Times New Roman" pitchFamily="18" charset="0"/>
              </a:rPr>
              <a:t>i</a:t>
            </a:r>
            <a:r>
              <a:rPr kumimoji="0" lang="en-US" sz="2000" b="1" i="0" u="none" strike="noStrike" cap="none" normalizeH="0" dirty="0" smtClean="0" bmk="">
                <a:ln>
                  <a:noFill/>
                </a:ln>
                <a:solidFill>
                  <a:schemeClr val="tx1"/>
                </a:solidFill>
                <a:effectLst/>
                <a:latin typeface="Arial" pitchFamily="34" charset="0"/>
                <a:ea typeface="Times" pitchFamily="18" charset="0"/>
                <a:cs typeface="Times New Roman" pitchFamily="18" charset="0"/>
              </a:rPr>
              <a:t>ncome</a:t>
            </a:r>
            <a:r>
              <a:rPr kumimoji="0" lang="en-US" sz="2000" b="1" i="0" u="none" strike="noStrike" cap="none" normalizeH="0" baseline="0" dirty="0" smtClean="0" bmk="">
                <a:ln>
                  <a:noFill/>
                </a:ln>
                <a:solidFill>
                  <a:schemeClr val="tx1"/>
                </a:solidFill>
                <a:effectLst/>
                <a:latin typeface="Arial" pitchFamily="34" charset="0"/>
                <a:ea typeface="Times" pitchFamily="18" charset="0"/>
                <a:cs typeface="Times New Roman" pitchFamily="18" charset="0"/>
              </a:rPr>
              <a:t> 	$ 135</a:t>
            </a:r>
          </a:p>
          <a:p>
            <a:pPr marL="0" marR="0" lvl="0" indent="0" algn="l" defTabSz="914400" rtl="0" eaLnBrk="1" fontAlgn="base" latinLnBrk="0" hangingPunct="1">
              <a:lnSpc>
                <a:spcPct val="100000"/>
              </a:lnSpc>
              <a:spcBef>
                <a:spcPct val="0"/>
              </a:spcBef>
              <a:spcAft>
                <a:spcPct val="0"/>
              </a:spcAft>
              <a:buClrTx/>
              <a:buSzTx/>
              <a:buFontTx/>
              <a:buNone/>
              <a:tabLst/>
            </a:pPr>
            <a:endParaRPr lang="en-US" sz="2000" b="1" dirty="0" bmk="">
              <a:ea typeface="Times"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bmk="">
                <a:ln>
                  <a:noFill/>
                </a:ln>
                <a:solidFill>
                  <a:schemeClr val="tx1"/>
                </a:solidFill>
                <a:effectLst/>
                <a:latin typeface="Arial" pitchFamily="34" charset="0"/>
                <a:ea typeface="Times" pitchFamily="18" charset="0"/>
                <a:cs typeface="Times New Roman" pitchFamily="18" charset="0"/>
              </a:rPr>
              <a:t>Most drivers’</a:t>
            </a:r>
            <a:r>
              <a:rPr kumimoji="0" lang="en-US" sz="2000" b="1" i="0" u="none" strike="noStrike" cap="none" normalizeH="0" dirty="0" smtClean="0" bmk="">
                <a:ln>
                  <a:noFill/>
                </a:ln>
                <a:solidFill>
                  <a:schemeClr val="tx1"/>
                </a:solidFill>
                <a:effectLst/>
                <a:latin typeface="Arial" pitchFamily="34" charset="0"/>
                <a:ea typeface="Times" pitchFamily="18" charset="0"/>
                <a:cs typeface="Times New Roman" pitchFamily="18" charset="0"/>
              </a:rPr>
              <a:t> </a:t>
            </a:r>
            <a:r>
              <a:rPr kumimoji="0" lang="en-US" sz="2000" b="1" i="0" u="none" strike="noStrike" cap="none" normalizeH="0" baseline="0" dirty="0" smtClean="0" bmk="">
                <a:ln>
                  <a:noFill/>
                </a:ln>
                <a:solidFill>
                  <a:schemeClr val="tx1"/>
                </a:solidFill>
                <a:effectLst/>
                <a:latin typeface="Arial" pitchFamily="34" charset="0"/>
                <a:ea typeface="Times" pitchFamily="18" charset="0"/>
                <a:cs typeface="Times New Roman" pitchFamily="18" charset="0"/>
              </a:rPr>
              <a:t>income 			~ </a:t>
            </a:r>
            <a:r>
              <a:rPr kumimoji="0" lang="en-US" sz="2000" b="1" i="0" u="none" strike="noStrike" cap="none" normalizeH="0" baseline="0" dirty="0" err="1" smtClean="0" bmk="">
                <a:ln>
                  <a:noFill/>
                </a:ln>
                <a:solidFill>
                  <a:schemeClr val="tx1"/>
                </a:solidFill>
                <a:effectLst/>
                <a:latin typeface="Arial" pitchFamily="34" charset="0"/>
                <a:ea typeface="Times" pitchFamily="18" charset="0"/>
                <a:cs typeface="Times New Roman" pitchFamily="18" charset="0"/>
              </a:rPr>
              <a:t>Rs</a:t>
            </a:r>
            <a:r>
              <a:rPr kumimoji="0" lang="en-US" sz="2000" b="1" i="0" u="none" strike="noStrike" cap="none" normalizeH="0" baseline="0" dirty="0" smtClean="0" bmk="">
                <a:ln>
                  <a:noFill/>
                </a:ln>
                <a:solidFill>
                  <a:schemeClr val="tx1"/>
                </a:solidFill>
                <a:effectLst/>
                <a:latin typeface="Arial" pitchFamily="34" charset="0"/>
                <a:ea typeface="Times" pitchFamily="18" charset="0"/>
                <a:cs typeface="Times New Roman" pitchFamily="18" charset="0"/>
              </a:rPr>
              <a:t> 15,000 per month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bmk="">
                <a:ln>
                  <a:noFill/>
                </a:ln>
                <a:solidFill>
                  <a:schemeClr val="tx1"/>
                </a:solidFill>
                <a:effectLst/>
                <a:latin typeface="Arial" pitchFamily="34" charset="0"/>
                <a:ea typeface="Times" pitchFamily="18" charset="0"/>
                <a:cs typeface="Times New Roman" pitchFamily="18" charset="0"/>
              </a:rPr>
              <a:t>Indian</a:t>
            </a:r>
            <a:r>
              <a:rPr kumimoji="0" lang="en-US" sz="2000" b="1" i="0" u="none" strike="noStrike" cap="none" normalizeH="0" dirty="0" smtClean="0" bmk="">
                <a:ln>
                  <a:noFill/>
                </a:ln>
                <a:solidFill>
                  <a:schemeClr val="tx1"/>
                </a:solidFill>
                <a:effectLst/>
                <a:latin typeface="Arial" pitchFamily="34" charset="0"/>
                <a:ea typeface="Times" pitchFamily="18" charset="0"/>
                <a:cs typeface="Times New Roman" pitchFamily="18" charset="0"/>
              </a:rPr>
              <a:t> o</a:t>
            </a:r>
            <a:r>
              <a:rPr kumimoji="0" lang="en-US" sz="2000" b="1" i="0" u="none" strike="noStrike" cap="none" normalizeH="0" baseline="0" dirty="0" smtClean="0" bmk="">
                <a:ln>
                  <a:noFill/>
                </a:ln>
                <a:solidFill>
                  <a:schemeClr val="tx1"/>
                </a:solidFill>
                <a:effectLst/>
                <a:latin typeface="Arial" pitchFamily="34" charset="0"/>
                <a:ea typeface="Times" pitchFamily="18" charset="0"/>
                <a:cs typeface="Times New Roman" pitchFamily="18" charset="0"/>
              </a:rPr>
              <a:t>ne</a:t>
            </a:r>
            <a:r>
              <a:rPr kumimoji="0" lang="en-US" sz="2000" b="1" i="0" u="none" strike="noStrike" cap="none" normalizeH="0" dirty="0" smtClean="0" bmk="">
                <a:ln>
                  <a:noFill/>
                </a:ln>
                <a:solidFill>
                  <a:schemeClr val="tx1"/>
                </a:solidFill>
                <a:effectLst/>
                <a:latin typeface="Arial" pitchFamily="34" charset="0"/>
                <a:ea typeface="Times" pitchFamily="18" charset="0"/>
                <a:cs typeface="Times New Roman" pitchFamily="18" charset="0"/>
              </a:rPr>
              <a:t> day income 		~ </a:t>
            </a:r>
            <a:r>
              <a:rPr kumimoji="0" lang="en-US" sz="2000" b="1" i="0" u="none" strike="noStrike" cap="none" normalizeH="0" dirty="0" err="1" smtClean="0" bmk="">
                <a:ln>
                  <a:noFill/>
                </a:ln>
                <a:solidFill>
                  <a:schemeClr val="tx1"/>
                </a:solidFill>
                <a:effectLst/>
                <a:latin typeface="Arial" pitchFamily="34" charset="0"/>
                <a:ea typeface="Times" pitchFamily="18" charset="0"/>
                <a:cs typeface="Times New Roman" pitchFamily="18" charset="0"/>
              </a:rPr>
              <a:t>Rs</a:t>
            </a:r>
            <a:r>
              <a:rPr kumimoji="0" lang="en-US" sz="2000" b="1" i="0" u="none" strike="noStrike" cap="none" normalizeH="0" dirty="0" smtClean="0" bmk="">
                <a:ln>
                  <a:noFill/>
                </a:ln>
                <a:solidFill>
                  <a:schemeClr val="tx1"/>
                </a:solidFill>
                <a:effectLst/>
                <a:latin typeface="Arial" pitchFamily="34" charset="0"/>
                <a:ea typeface="Times" pitchFamily="18" charset="0"/>
                <a:cs typeface="Times New Roman" pitchFamily="18" charset="0"/>
              </a:rPr>
              <a:t>      500</a:t>
            </a:r>
            <a:endParaRPr kumimoji="0" lang="en-GB" sz="2000" b="0" i="0" u="none" strike="noStrike" cap="none" normalizeH="0" baseline="0" dirty="0" smtClean="0" bmk="">
              <a:ln>
                <a:noFill/>
              </a:ln>
              <a:solidFill>
                <a:schemeClr val="tx1"/>
              </a:solidFill>
              <a:effectLst/>
              <a:latin typeface="Arial" pitchFamily="34" charset="0"/>
            </a:endParaRPr>
          </a:p>
        </p:txBody>
      </p:sp>
      <p:sp>
        <p:nvSpPr>
          <p:cNvPr id="3" name="Date Placeholder 2"/>
          <p:cNvSpPr>
            <a:spLocks noGrp="1"/>
          </p:cNvSpPr>
          <p:nvPr>
            <p:ph type="dt" sz="half" idx="10"/>
          </p:nvPr>
        </p:nvSpPr>
        <p:spPr>
          <a:xfrm>
            <a:off x="0" y="6494030"/>
            <a:ext cx="2133600" cy="476250"/>
          </a:xfrm>
        </p:spPr>
        <p:txBody>
          <a:bodyPr/>
          <a:lstStyle/>
          <a:p>
            <a:fld id="{F7545529-6134-1E41-9D9D-703177CD7DBD}" type="datetime1">
              <a:rPr lang="en-GB" smtClean="0"/>
              <a:t>11/03/2017</a:t>
            </a:fld>
            <a:endParaRPr lang="en-IN" dirty="0"/>
          </a:p>
        </p:txBody>
      </p:sp>
      <p:sp>
        <p:nvSpPr>
          <p:cNvPr id="4" name="Slide Number Placeholder 3"/>
          <p:cNvSpPr>
            <a:spLocks noGrp="1"/>
          </p:cNvSpPr>
          <p:nvPr>
            <p:ph type="sldNum" sz="quarter" idx="12"/>
          </p:nvPr>
        </p:nvSpPr>
        <p:spPr>
          <a:xfrm>
            <a:off x="6974904" y="6494030"/>
            <a:ext cx="2133600" cy="476250"/>
          </a:xfrm>
        </p:spPr>
        <p:txBody>
          <a:bodyPr/>
          <a:lstStyle/>
          <a:p>
            <a:fld id="{895CE499-6AD4-4544-BF44-6FFBC84D8D97}" type="slidenum">
              <a:rPr lang="en-IN" smtClean="0"/>
              <a:pPr/>
              <a:t>42</a:t>
            </a:fld>
            <a:endParaRPr lang="en-IN" dirty="0"/>
          </a:p>
        </p:txBody>
      </p:sp>
    </p:spTree>
    <p:extLst>
      <p:ext uri="{BB962C8B-B14F-4D97-AF65-F5344CB8AC3E}">
        <p14:creationId xmlns:p14="http://schemas.microsoft.com/office/powerpoint/2010/main" val="16255809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p>
            <a:r>
              <a:rPr lang="en-GB" sz="3600" b="1" dirty="0" smtClean="0">
                <a:solidFill>
                  <a:srgbClr val="002060"/>
                </a:solidFill>
                <a:latin typeface="Calibri" charset="0"/>
                <a:ea typeface="Calibri" charset="0"/>
                <a:cs typeface="Calibri" charset="0"/>
              </a:rPr>
              <a:t>Major flaw in policy</a:t>
            </a:r>
            <a:endParaRPr lang="en-GB" sz="3600" b="1" dirty="0">
              <a:solidFill>
                <a:srgbClr val="002060"/>
              </a:solidFill>
              <a:latin typeface="Calibri" charset="0"/>
              <a:ea typeface="Calibri" charset="0"/>
              <a:cs typeface="Calibri" charset="0"/>
            </a:endParaRPr>
          </a:p>
        </p:txBody>
      </p:sp>
      <p:sp>
        <p:nvSpPr>
          <p:cNvPr id="3" name="Content Placeholder 2"/>
          <p:cNvSpPr>
            <a:spLocks noGrp="1"/>
          </p:cNvSpPr>
          <p:nvPr>
            <p:ph idx="1"/>
          </p:nvPr>
        </p:nvSpPr>
        <p:spPr/>
        <p:txBody>
          <a:bodyPr/>
          <a:lstStyle/>
          <a:p>
            <a:pPr>
              <a:buClr>
                <a:srgbClr val="FF0000"/>
              </a:buClr>
              <a:buFont typeface="Wingdings" charset="2"/>
              <a:buChar char="Ø"/>
            </a:pPr>
            <a:r>
              <a:rPr lang="en-GB" b="1" dirty="0" smtClean="0"/>
              <a:t> No policy for establishing expertise</a:t>
            </a:r>
          </a:p>
          <a:p>
            <a:pPr>
              <a:buClr>
                <a:srgbClr val="FF0000"/>
              </a:buClr>
              <a:buFont typeface="Wingdings" charset="2"/>
              <a:buChar char="Ø"/>
            </a:pPr>
            <a:r>
              <a:rPr lang="en-GB" b="1" dirty="0" smtClean="0"/>
              <a:t>Presently</a:t>
            </a:r>
          </a:p>
          <a:p>
            <a:pPr lvl="1">
              <a:buClr>
                <a:srgbClr val="FF0000"/>
              </a:buClr>
            </a:pPr>
            <a:r>
              <a:rPr lang="en-GB" b="1" dirty="0" smtClean="0"/>
              <a:t>Number permanent safety experts in Central or State Government</a:t>
            </a:r>
            <a:r>
              <a:rPr lang="mr-IN" b="1" dirty="0" smtClean="0"/>
              <a:t>…</a:t>
            </a:r>
            <a:r>
              <a:rPr lang="en-US" b="1" dirty="0" smtClean="0"/>
              <a:t>..</a:t>
            </a:r>
            <a:r>
              <a:rPr lang="mr-IN" b="1" dirty="0" smtClean="0"/>
              <a:t>……</a:t>
            </a:r>
            <a:r>
              <a:rPr lang="en-US" b="1" dirty="0" smtClean="0"/>
              <a:t>..</a:t>
            </a:r>
            <a:r>
              <a:rPr lang="mr-IN" b="1" dirty="0" smtClean="0"/>
              <a:t>……</a:t>
            </a:r>
            <a:r>
              <a:rPr lang="en-US" b="1" dirty="0" smtClean="0">
                <a:solidFill>
                  <a:srgbClr val="FF0000"/>
                </a:solidFill>
              </a:rPr>
              <a:t>0</a:t>
            </a:r>
          </a:p>
          <a:p>
            <a:pPr lvl="1">
              <a:buClr>
                <a:srgbClr val="FF0000"/>
              </a:buClr>
            </a:pPr>
            <a:r>
              <a:rPr lang="en-US" b="1" dirty="0" smtClean="0"/>
              <a:t>Number of research </a:t>
            </a:r>
            <a:r>
              <a:rPr lang="en-US" b="1" dirty="0" err="1" smtClean="0"/>
              <a:t>centres</a:t>
            </a:r>
            <a:r>
              <a:rPr lang="en-US" b="1" dirty="0" smtClean="0"/>
              <a:t> established by a government agency in universities</a:t>
            </a:r>
            <a:r>
              <a:rPr lang="mr-IN" b="1" dirty="0" smtClean="0"/>
              <a:t>…</a:t>
            </a:r>
            <a:r>
              <a:rPr lang="en-US" b="1" dirty="0" smtClean="0">
                <a:solidFill>
                  <a:srgbClr val="FF0000"/>
                </a:solidFill>
              </a:rPr>
              <a:t>0</a:t>
            </a:r>
          </a:p>
          <a:p>
            <a:pPr lvl="1">
              <a:buClr>
                <a:srgbClr val="FF0000"/>
              </a:buClr>
            </a:pPr>
            <a:r>
              <a:rPr lang="en-US" b="1" dirty="0" smtClean="0"/>
              <a:t>Number of permanent safety experts in </a:t>
            </a:r>
            <a:r>
              <a:rPr lang="en-US" b="1" dirty="0" err="1" smtClean="0"/>
              <a:t>NHAI</a:t>
            </a:r>
            <a:r>
              <a:rPr lang="mr-IN" b="1" dirty="0" smtClean="0"/>
              <a:t>……………………………………………</a:t>
            </a:r>
            <a:r>
              <a:rPr lang="en-US" b="1" dirty="0" smtClean="0"/>
              <a:t>.</a:t>
            </a:r>
            <a:r>
              <a:rPr lang="en-US" b="1" dirty="0" smtClean="0">
                <a:solidFill>
                  <a:srgbClr val="FF0000"/>
                </a:solidFill>
              </a:rPr>
              <a:t>0</a:t>
            </a:r>
          </a:p>
          <a:p>
            <a:pPr lvl="1">
              <a:buClr>
                <a:srgbClr val="FF0000"/>
              </a:buClr>
            </a:pPr>
            <a:r>
              <a:rPr lang="en-US" b="1" dirty="0" smtClean="0"/>
              <a:t>Extra funds for policing and expertise...</a:t>
            </a:r>
            <a:r>
              <a:rPr lang="mr-IN" b="1" dirty="0" smtClean="0"/>
              <a:t>…</a:t>
            </a:r>
            <a:r>
              <a:rPr lang="en-US" b="1" dirty="0" smtClean="0">
                <a:solidFill>
                  <a:srgbClr val="FF0000"/>
                </a:solidFill>
              </a:rPr>
              <a:t>0</a:t>
            </a:r>
            <a:endParaRPr lang="en-GB" b="1" dirty="0">
              <a:solidFill>
                <a:srgbClr val="FF0000"/>
              </a:solidFill>
            </a:endParaRPr>
          </a:p>
        </p:txBody>
      </p:sp>
    </p:spTree>
    <p:extLst>
      <p:ext uri="{BB962C8B-B14F-4D97-AF65-F5344CB8AC3E}">
        <p14:creationId xmlns:p14="http://schemas.microsoft.com/office/powerpoint/2010/main" val="99427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up)">
                                      <p:cBhvr>
                                        <p:cTn id="7" dur="500"/>
                                        <p:tgtEl>
                                          <p:spTgt spid="3">
                                            <p:txEl>
                                              <p:pRg st="2" end="2"/>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wipe(up)">
                                      <p:cBhvr>
                                        <p:cTn id="10" dur="500"/>
                                        <p:tgtEl>
                                          <p:spTgt spid="3">
                                            <p:txEl>
                                              <p:pRg st="3" end="3"/>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up)">
                                      <p:cBhvr>
                                        <p:cTn id="13" dur="500"/>
                                        <p:tgtEl>
                                          <p:spTgt spid="3">
                                            <p:txEl>
                                              <p:pRg st="4" end="4"/>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up)">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p>
            <a:r>
              <a:rPr lang="en-GB" sz="3600" b="1" smtClean="0">
                <a:solidFill>
                  <a:srgbClr val="002060"/>
                </a:solidFill>
                <a:latin typeface="Calibri" charset="0"/>
                <a:ea typeface="Calibri" charset="0"/>
                <a:cs typeface="Calibri" charset="0"/>
              </a:rPr>
              <a:t>Good News</a:t>
            </a:r>
            <a:endParaRPr lang="en-GB" sz="3600" b="1" dirty="0">
              <a:solidFill>
                <a:srgbClr val="002060"/>
              </a:solidFill>
              <a:latin typeface="Calibri" charset="0"/>
              <a:ea typeface="Calibri" charset="0"/>
              <a:cs typeface="Calibri" charset="0"/>
            </a:endParaRPr>
          </a:p>
        </p:txBody>
      </p:sp>
      <p:sp>
        <p:nvSpPr>
          <p:cNvPr id="3" name="Content Placeholder 2"/>
          <p:cNvSpPr>
            <a:spLocks noGrp="1"/>
          </p:cNvSpPr>
          <p:nvPr>
            <p:ph idx="1"/>
          </p:nvPr>
        </p:nvSpPr>
        <p:spPr>
          <a:xfrm>
            <a:off x="437238" y="908720"/>
            <a:ext cx="8229600" cy="594928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b="1" dirty="0" smtClean="0">
                <a:latin typeface="Calibri" charset="0"/>
                <a:ea typeface="Calibri" charset="0"/>
                <a:cs typeface="Calibri" charset="0"/>
              </a:rPr>
              <a:t>Done without new Bill</a:t>
            </a:r>
          </a:p>
          <a:p>
            <a:r>
              <a:rPr lang="en-GB" sz="2400" b="1" dirty="0" smtClean="0">
                <a:latin typeface="Calibri" charset="0"/>
                <a:ea typeface="Calibri" charset="0"/>
                <a:cs typeface="Calibri" charset="0"/>
              </a:rPr>
              <a:t>Central </a:t>
            </a:r>
            <a:r>
              <a:rPr lang="en-GB" sz="2400" b="1" dirty="0">
                <a:latin typeface="Calibri" charset="0"/>
                <a:ea typeface="Calibri" charset="0"/>
                <a:cs typeface="Calibri" charset="0"/>
              </a:rPr>
              <a:t>Motor vehicles (Fourteenth Amendment) Rules. </a:t>
            </a:r>
            <a:r>
              <a:rPr lang="en-GB" sz="2400" b="1" dirty="0" smtClean="0">
                <a:latin typeface="Calibri" charset="0"/>
                <a:ea typeface="Calibri" charset="0"/>
                <a:cs typeface="Calibri" charset="0"/>
              </a:rPr>
              <a:t>2015: Two wheelers </a:t>
            </a:r>
            <a:r>
              <a:rPr lang="en-GB" sz="2400" b="1" dirty="0" smtClean="0"/>
              <a:t>exceeding </a:t>
            </a:r>
            <a:r>
              <a:rPr lang="en-GB" sz="2400" b="1" dirty="0"/>
              <a:t>i25cc manufactured on and after the 1</a:t>
            </a:r>
            <a:r>
              <a:rPr lang="en-GB" sz="2400" b="1" dirty="0" smtClean="0"/>
              <a:t>st </a:t>
            </a:r>
            <a:r>
              <a:rPr lang="en-GB" sz="2400" b="1" dirty="0"/>
              <a:t>April</a:t>
            </a:r>
            <a:r>
              <a:rPr lang="en-GB" sz="2400" b="1" dirty="0" smtClean="0"/>
              <a:t>, 2017 will </a:t>
            </a:r>
            <a:r>
              <a:rPr lang="en-GB" sz="2400" b="1" dirty="0"/>
              <a:t>be fitted with </a:t>
            </a:r>
            <a:r>
              <a:rPr lang="en-GB" sz="2400" b="1" dirty="0" smtClean="0"/>
              <a:t>antilock </a:t>
            </a:r>
            <a:r>
              <a:rPr lang="en-GB" sz="2400" b="1" dirty="0"/>
              <a:t>braking </a:t>
            </a:r>
            <a:r>
              <a:rPr lang="en-GB" sz="2400" b="1" dirty="0" smtClean="0"/>
              <a:t>system and </a:t>
            </a:r>
            <a:r>
              <a:rPr lang="en-GB" sz="2400" b="1" dirty="0"/>
              <a:t>not exceeding l25cc </a:t>
            </a:r>
            <a:r>
              <a:rPr lang="en-GB" sz="2400" b="1" dirty="0" smtClean="0"/>
              <a:t>shall </a:t>
            </a:r>
            <a:r>
              <a:rPr lang="en-GB" sz="2400" b="1" dirty="0"/>
              <a:t>be </a:t>
            </a:r>
            <a:r>
              <a:rPr lang="en-GB" sz="2400" b="1" dirty="0" smtClean="0"/>
              <a:t>fitted </a:t>
            </a:r>
            <a:r>
              <a:rPr lang="en-GB" sz="2400" b="1" dirty="0"/>
              <a:t>with combined braking </a:t>
            </a:r>
            <a:r>
              <a:rPr lang="en-GB" sz="2400" b="1" dirty="0" smtClean="0"/>
              <a:t>system</a:t>
            </a:r>
          </a:p>
          <a:p>
            <a:r>
              <a:rPr lang="en-GB" sz="2400" b="1" dirty="0"/>
              <a:t>Central Motor Vehicles (Second Amendment) Rules, 2016: two wheeler manufactured on and after the 1st April, 2017, shall have one or two head lamps which shall automatically switch on when the engine is </a:t>
            </a:r>
            <a:r>
              <a:rPr lang="en-GB" sz="2400" b="1" dirty="0" smtClean="0"/>
              <a:t>running</a:t>
            </a:r>
          </a:p>
          <a:p>
            <a:r>
              <a:rPr lang="en-US" sz="2400" b="1" dirty="0" smtClean="0"/>
              <a:t>Notification 28th </a:t>
            </a:r>
            <a:r>
              <a:rPr lang="en-US" sz="2400" b="1" dirty="0"/>
              <a:t>April, </a:t>
            </a:r>
            <a:r>
              <a:rPr lang="en-US" sz="2400" b="1" dirty="0" smtClean="0"/>
              <a:t>2015: Protection of  occupants in Offset </a:t>
            </a:r>
            <a:r>
              <a:rPr lang="en-US" sz="2400" b="1" dirty="0"/>
              <a:t>Frontal </a:t>
            </a:r>
            <a:r>
              <a:rPr lang="en-US" sz="2400" b="1" dirty="0" smtClean="0"/>
              <a:t>Collision, lateral collision, and pedestrian protection, 1 Oct 2017</a:t>
            </a:r>
            <a:endParaRPr lang="en-US" sz="2400" b="1" dirty="0"/>
          </a:p>
          <a:p>
            <a:endParaRPr lang="en-US" sz="2400" b="1" dirty="0"/>
          </a:p>
          <a:p>
            <a:endParaRPr lang="en-GB" sz="2400" b="1" dirty="0"/>
          </a:p>
          <a:p>
            <a:pPr fontAlgn="auto">
              <a:spcBef>
                <a:spcPts val="0"/>
              </a:spcBef>
              <a:spcAft>
                <a:spcPts val="0"/>
              </a:spcAft>
              <a:buClr>
                <a:srgbClr val="FF0000"/>
              </a:buClr>
              <a:buFont typeface="Wingdings" charset="2"/>
              <a:buChar char="Ø"/>
            </a:pPr>
            <a:endParaRPr lang="en-GB" sz="2400" b="1" dirty="0"/>
          </a:p>
          <a:p>
            <a:pPr marL="0" indent="0" fontAlgn="auto">
              <a:spcBef>
                <a:spcPts val="0"/>
              </a:spcBef>
              <a:spcAft>
                <a:spcPts val="0"/>
              </a:spcAft>
              <a:buNone/>
            </a:pPr>
            <a:endParaRPr lang="en-GB" sz="2400" b="1" dirty="0">
              <a:latin typeface="Calibri" charset="0"/>
              <a:ea typeface="Calibri" charset="0"/>
              <a:cs typeface="Calibri"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GB" b="1" dirty="0">
              <a:latin typeface="Calibri" charset="0"/>
              <a:ea typeface="Calibri" charset="0"/>
              <a:cs typeface="Calibri" charset="0"/>
            </a:endParaRPr>
          </a:p>
        </p:txBody>
      </p:sp>
    </p:spTree>
    <p:extLst>
      <p:ext uri="{BB962C8B-B14F-4D97-AF65-F5344CB8AC3E}">
        <p14:creationId xmlns:p14="http://schemas.microsoft.com/office/powerpoint/2010/main" val="1845784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952500" y="51792"/>
            <a:ext cx="7239000" cy="685800"/>
          </a:xfrm>
        </p:spPr>
        <p:txBody>
          <a:bodyPr/>
          <a:lstStyle/>
          <a:p>
            <a:pPr eaLnBrk="1" hangingPunct="1"/>
            <a:r>
              <a:rPr lang="en-US" sz="3200" b="1" dirty="0" smtClean="0">
                <a:solidFill>
                  <a:schemeClr val="accent2"/>
                </a:solidFill>
              </a:rPr>
              <a:t>Way Forward</a:t>
            </a:r>
          </a:p>
        </p:txBody>
      </p:sp>
      <p:sp>
        <p:nvSpPr>
          <p:cNvPr id="14340" name="Text Box 20"/>
          <p:cNvSpPr txBox="1">
            <a:spLocks noChangeArrowheads="1"/>
          </p:cNvSpPr>
          <p:nvPr/>
        </p:nvSpPr>
        <p:spPr bwMode="auto">
          <a:xfrm>
            <a:off x="6948488" y="6521450"/>
            <a:ext cx="2195512" cy="336550"/>
          </a:xfrm>
          <a:prstGeom prst="rect">
            <a:avLst/>
          </a:prstGeom>
          <a:noFill/>
          <a:ln w="9525">
            <a:noFill/>
            <a:miter lim="800000"/>
            <a:headEnd/>
            <a:tailEnd/>
          </a:ln>
        </p:spPr>
        <p:txBody>
          <a:bodyPr>
            <a:spAutoFit/>
          </a:bodyPr>
          <a:lstStyle/>
          <a:p>
            <a:r>
              <a:rPr lang="en-US" sz="1600" b="1">
                <a:solidFill>
                  <a:schemeClr val="accent2"/>
                </a:solidFill>
                <a:latin typeface="Folio Md BT"/>
              </a:rPr>
              <a:t>IIT Delhi </a:t>
            </a:r>
            <a:fld id="{7432BD49-EAFD-49A2-BD6E-2B9A1C50951D}" type="datetime6">
              <a:rPr lang="en-US" sz="1600" b="1">
                <a:solidFill>
                  <a:schemeClr val="accent2"/>
                </a:solidFill>
                <a:latin typeface="Folio Md BT"/>
              </a:rPr>
              <a:pPr/>
              <a:t>March 17</a:t>
            </a:fld>
            <a:endParaRPr lang="en-US" sz="2400">
              <a:latin typeface="Times New Roman" pitchFamily="18" charset="0"/>
            </a:endParaRPr>
          </a:p>
        </p:txBody>
      </p:sp>
      <p:sp>
        <p:nvSpPr>
          <p:cNvPr id="24" name="TextBox 23"/>
          <p:cNvSpPr txBox="1"/>
          <p:nvPr/>
        </p:nvSpPr>
        <p:spPr>
          <a:xfrm>
            <a:off x="539552" y="620688"/>
            <a:ext cx="8066087" cy="6463308"/>
          </a:xfrm>
          <a:prstGeom prst="rect">
            <a:avLst/>
          </a:prstGeom>
          <a:solidFill>
            <a:srgbClr val="C00000"/>
          </a:solidFill>
        </p:spPr>
        <p:txBody>
          <a:bodyPr>
            <a:spAutoFit/>
          </a:bodyPr>
          <a:lstStyle/>
          <a:p>
            <a:pPr>
              <a:buClr>
                <a:schemeClr val="bg1"/>
              </a:buClr>
              <a:defRPr/>
            </a:pPr>
            <a:r>
              <a:rPr lang="en-IN" b="1" u="sng" dirty="0">
                <a:solidFill>
                  <a:schemeClr val="accent3"/>
                </a:solidFill>
              </a:rPr>
              <a:t>TODAY</a:t>
            </a:r>
          </a:p>
          <a:p>
            <a:pPr>
              <a:buClr>
                <a:schemeClr val="bg1"/>
              </a:buClr>
              <a:buFont typeface="Wingdings" pitchFamily="2" charset="2"/>
              <a:buChar char="Ø"/>
              <a:defRPr/>
            </a:pPr>
            <a:r>
              <a:rPr lang="en-IN" b="1" dirty="0" err="1">
                <a:solidFill>
                  <a:schemeClr val="accent3"/>
                </a:solidFill>
              </a:rPr>
              <a:t>Esatblish</a:t>
            </a:r>
            <a:r>
              <a:rPr lang="en-IN" b="1" dirty="0">
                <a:solidFill>
                  <a:schemeClr val="accent3"/>
                </a:solidFill>
              </a:rPr>
              <a:t> National Road Safety and Traffic Management Board</a:t>
            </a:r>
          </a:p>
          <a:p>
            <a:pPr>
              <a:buClr>
                <a:schemeClr val="bg1"/>
              </a:buClr>
              <a:defRPr/>
            </a:pPr>
            <a:endParaRPr lang="en-IN" b="1" dirty="0">
              <a:solidFill>
                <a:schemeClr val="accent3"/>
              </a:solidFill>
            </a:endParaRPr>
          </a:p>
          <a:p>
            <a:pPr>
              <a:buClr>
                <a:schemeClr val="bg1"/>
              </a:buClr>
              <a:defRPr/>
            </a:pPr>
            <a:r>
              <a:rPr lang="en-IN" b="1" u="sng" dirty="0">
                <a:solidFill>
                  <a:schemeClr val="accent3"/>
                </a:solidFill>
              </a:rPr>
              <a:t>TOMORROW</a:t>
            </a:r>
          </a:p>
          <a:p>
            <a:pPr>
              <a:buClr>
                <a:schemeClr val="bg1"/>
              </a:buClr>
              <a:buFont typeface="Wingdings" pitchFamily="2" charset="2"/>
              <a:buChar char="Ø"/>
              <a:defRPr/>
            </a:pPr>
            <a:r>
              <a:rPr lang="en-IN" b="1" dirty="0">
                <a:solidFill>
                  <a:schemeClr val="accent3"/>
                </a:solidFill>
              </a:rPr>
              <a:t> Enforcement of helmet laws –  			~</a:t>
            </a:r>
            <a:r>
              <a:rPr lang="en-IN" b="1" dirty="0" smtClean="0">
                <a:solidFill>
                  <a:schemeClr val="accent3"/>
                </a:solidFill>
              </a:rPr>
              <a:t>15,000 </a:t>
            </a:r>
            <a:r>
              <a:rPr lang="en-IN" b="1" dirty="0">
                <a:solidFill>
                  <a:schemeClr val="accent3"/>
                </a:solidFill>
              </a:rPr>
              <a:t>lives</a:t>
            </a:r>
          </a:p>
          <a:p>
            <a:pPr>
              <a:buClr>
                <a:schemeClr val="bg1"/>
              </a:buClr>
              <a:buFont typeface="Wingdings" pitchFamily="2" charset="2"/>
              <a:buChar char="Ø"/>
              <a:defRPr/>
            </a:pPr>
            <a:r>
              <a:rPr lang="en-IN" b="1" dirty="0">
                <a:solidFill>
                  <a:schemeClr val="accent3"/>
                </a:solidFill>
              </a:rPr>
              <a:t> Daytime headlight for two-wheelers –  		</a:t>
            </a:r>
            <a:r>
              <a:rPr lang="en-IN" b="1" dirty="0" smtClean="0">
                <a:solidFill>
                  <a:schemeClr val="accent3"/>
                </a:solidFill>
              </a:rPr>
              <a:t>~10,000 </a:t>
            </a:r>
            <a:r>
              <a:rPr lang="en-IN" b="1" dirty="0">
                <a:solidFill>
                  <a:schemeClr val="accent3"/>
                </a:solidFill>
              </a:rPr>
              <a:t>lives</a:t>
            </a:r>
          </a:p>
          <a:p>
            <a:pPr>
              <a:buClr>
                <a:schemeClr val="bg1"/>
              </a:buClr>
              <a:buFont typeface="Wingdings" pitchFamily="2" charset="2"/>
              <a:buChar char="Ø"/>
              <a:defRPr/>
            </a:pPr>
            <a:r>
              <a:rPr lang="en-IN" b="1" dirty="0">
                <a:solidFill>
                  <a:schemeClr val="accent3"/>
                </a:solidFill>
              </a:rPr>
              <a:t> </a:t>
            </a:r>
            <a:r>
              <a:rPr lang="en-IN" b="1" dirty="0" smtClean="0">
                <a:solidFill>
                  <a:schemeClr val="accent3"/>
                </a:solidFill>
              </a:rPr>
              <a:t>Seatbelt </a:t>
            </a:r>
            <a:r>
              <a:rPr lang="en-IN" b="1" dirty="0">
                <a:solidFill>
                  <a:schemeClr val="accent3"/>
                </a:solidFill>
              </a:rPr>
              <a:t>all car users –   			</a:t>
            </a:r>
            <a:r>
              <a:rPr lang="en-IN" b="1" dirty="0" smtClean="0">
                <a:solidFill>
                  <a:schemeClr val="accent3"/>
                </a:solidFill>
              </a:rPr>
              <a:t>~  7,000  </a:t>
            </a:r>
            <a:r>
              <a:rPr lang="en-IN" b="1" dirty="0">
                <a:solidFill>
                  <a:schemeClr val="accent3"/>
                </a:solidFill>
              </a:rPr>
              <a:t>lives</a:t>
            </a:r>
          </a:p>
          <a:p>
            <a:pPr>
              <a:buClr>
                <a:schemeClr val="bg1"/>
              </a:buClr>
              <a:buFont typeface="Wingdings" pitchFamily="2" charset="2"/>
              <a:buChar char="Ø"/>
              <a:defRPr/>
            </a:pPr>
            <a:r>
              <a:rPr lang="en-IN" b="1" dirty="0">
                <a:solidFill>
                  <a:schemeClr val="accent3"/>
                </a:solidFill>
              </a:rPr>
              <a:t> No free left turns in urban areas</a:t>
            </a:r>
          </a:p>
          <a:p>
            <a:pPr>
              <a:buClr>
                <a:schemeClr val="bg1"/>
              </a:buClr>
              <a:buFont typeface="Wingdings" pitchFamily="2" charset="2"/>
              <a:buChar char="Ø"/>
              <a:defRPr/>
            </a:pPr>
            <a:r>
              <a:rPr lang="en-IN" b="1" dirty="0">
                <a:solidFill>
                  <a:schemeClr val="accent3"/>
                </a:solidFill>
              </a:rPr>
              <a:t> Speed control by road design and </a:t>
            </a:r>
            <a:r>
              <a:rPr lang="en-IN" b="1" dirty="0" smtClean="0">
                <a:solidFill>
                  <a:schemeClr val="accent3"/>
                </a:solidFill>
              </a:rPr>
              <a:t>enforcement  ~15,000 lives</a:t>
            </a:r>
            <a:endParaRPr lang="en-IN" b="1" dirty="0">
              <a:solidFill>
                <a:schemeClr val="accent3"/>
              </a:solidFill>
            </a:endParaRPr>
          </a:p>
          <a:p>
            <a:pPr>
              <a:buClr>
                <a:schemeClr val="bg1"/>
              </a:buClr>
              <a:buFont typeface="Wingdings" pitchFamily="2" charset="2"/>
              <a:buChar char="Ø"/>
              <a:defRPr/>
            </a:pPr>
            <a:r>
              <a:rPr lang="en-IN" b="1" dirty="0">
                <a:solidFill>
                  <a:schemeClr val="accent3"/>
                </a:solidFill>
              </a:rPr>
              <a:t> Drinking and driving control by </a:t>
            </a:r>
            <a:r>
              <a:rPr lang="en-IN" b="1" dirty="0" smtClean="0">
                <a:solidFill>
                  <a:schemeClr val="accent3"/>
                </a:solidFill>
              </a:rPr>
              <a:t>enforcement       ~10,000 lives</a:t>
            </a:r>
          </a:p>
          <a:p>
            <a:pPr>
              <a:buClr>
                <a:schemeClr val="bg1"/>
              </a:buClr>
              <a:buFont typeface="Wingdings" pitchFamily="2" charset="2"/>
              <a:buChar char="Ø"/>
              <a:defRPr/>
            </a:pPr>
            <a:r>
              <a:rPr lang="en-IN" b="1" dirty="0" smtClean="0">
                <a:solidFill>
                  <a:schemeClr val="accent3"/>
                </a:solidFill>
              </a:rPr>
              <a:t> No children in front seat</a:t>
            </a:r>
          </a:p>
          <a:p>
            <a:pPr>
              <a:buClr>
                <a:schemeClr val="bg1"/>
              </a:buClr>
              <a:buFont typeface="Wingdings" pitchFamily="2" charset="2"/>
              <a:buChar char="Ø"/>
              <a:defRPr/>
            </a:pPr>
            <a:endParaRPr lang="en-IN" b="1" dirty="0">
              <a:solidFill>
                <a:schemeClr val="accent3"/>
              </a:solidFill>
            </a:endParaRPr>
          </a:p>
          <a:p>
            <a:pPr>
              <a:buClr>
                <a:schemeClr val="bg1"/>
              </a:buClr>
              <a:buFont typeface="Wingdings" pitchFamily="2" charset="2"/>
              <a:buChar char="Ø"/>
              <a:defRPr/>
            </a:pPr>
            <a:r>
              <a:rPr lang="en-IN" b="1" dirty="0" smtClean="0">
                <a:solidFill>
                  <a:schemeClr val="accent3"/>
                </a:solidFill>
              </a:rPr>
              <a:t>PERMANENT JOBS FOR EXPERTS AND RESEARCH CENTRES</a:t>
            </a:r>
            <a:endParaRPr lang="en-IN" b="1" dirty="0">
              <a:solidFill>
                <a:schemeClr val="accent3"/>
              </a:solidFill>
            </a:endParaRPr>
          </a:p>
          <a:p>
            <a:pPr>
              <a:buClr>
                <a:schemeClr val="bg1"/>
              </a:buClr>
              <a:defRPr/>
            </a:pPr>
            <a:endParaRPr lang="en-IN" b="1" dirty="0">
              <a:solidFill>
                <a:schemeClr val="accent3"/>
              </a:solidFill>
            </a:endParaRPr>
          </a:p>
          <a:p>
            <a:pPr>
              <a:buClr>
                <a:schemeClr val="bg1"/>
              </a:buClr>
              <a:defRPr/>
            </a:pPr>
            <a:r>
              <a:rPr lang="en-IN" b="1" u="sng" dirty="0">
                <a:solidFill>
                  <a:schemeClr val="accent3"/>
                </a:solidFill>
              </a:rPr>
              <a:t>DAY AFTER </a:t>
            </a:r>
            <a:r>
              <a:rPr lang="en-IN" b="1" u="sng" dirty="0" smtClean="0">
                <a:solidFill>
                  <a:schemeClr val="accent3"/>
                </a:solidFill>
              </a:rPr>
              <a:t>TOMORROW</a:t>
            </a:r>
            <a:endParaRPr lang="en-IN" b="1" u="sng" dirty="0">
              <a:solidFill>
                <a:schemeClr val="accent3"/>
              </a:solidFill>
            </a:endParaRPr>
          </a:p>
          <a:p>
            <a:pPr>
              <a:buClr>
                <a:schemeClr val="bg1"/>
              </a:buClr>
              <a:buFont typeface="Wingdings" pitchFamily="2" charset="2"/>
              <a:buChar char="Ø"/>
              <a:defRPr/>
            </a:pPr>
            <a:r>
              <a:rPr lang="en-IN" b="1" dirty="0">
                <a:solidFill>
                  <a:schemeClr val="accent3"/>
                </a:solidFill>
              </a:rPr>
              <a:t> New safety standards for roads and </a:t>
            </a:r>
            <a:r>
              <a:rPr lang="en-IN" b="1" dirty="0" smtClean="0">
                <a:solidFill>
                  <a:schemeClr val="accent3"/>
                </a:solidFill>
              </a:rPr>
              <a:t>highways</a:t>
            </a:r>
          </a:p>
          <a:p>
            <a:pPr>
              <a:buClr>
                <a:schemeClr val="bg1"/>
              </a:buClr>
              <a:buFont typeface="Wingdings" pitchFamily="2" charset="2"/>
              <a:buChar char="Ø"/>
              <a:defRPr/>
            </a:pPr>
            <a:r>
              <a:rPr lang="en-IN" b="1" dirty="0" smtClean="0">
                <a:solidFill>
                  <a:schemeClr val="accent3"/>
                </a:solidFill>
              </a:rPr>
              <a:t> Pedestrian paths and cycle lanes on all arterial roads</a:t>
            </a:r>
            <a:endParaRPr lang="en-IN" b="1" dirty="0">
              <a:solidFill>
                <a:schemeClr val="accent3"/>
              </a:solidFill>
            </a:endParaRPr>
          </a:p>
          <a:p>
            <a:pPr>
              <a:buClr>
                <a:schemeClr val="bg1"/>
              </a:buClr>
              <a:buFont typeface="Wingdings" pitchFamily="2" charset="2"/>
              <a:buChar char="Ø"/>
              <a:defRPr/>
            </a:pPr>
            <a:r>
              <a:rPr lang="en-IN" b="1" dirty="0">
                <a:solidFill>
                  <a:schemeClr val="accent3"/>
                </a:solidFill>
              </a:rPr>
              <a:t> Annual targets for broadening pedestrian paths on all arterial roads</a:t>
            </a:r>
          </a:p>
          <a:p>
            <a:pPr>
              <a:buClr>
                <a:schemeClr val="bg1"/>
              </a:buClr>
              <a:buFont typeface="Wingdings" pitchFamily="2" charset="2"/>
              <a:buChar char="Ø"/>
              <a:defRPr/>
            </a:pPr>
            <a:r>
              <a:rPr lang="en-IN" b="1" dirty="0">
                <a:solidFill>
                  <a:schemeClr val="accent3"/>
                </a:solidFill>
              </a:rPr>
              <a:t> Annual targets provision of bicycle lanes</a:t>
            </a:r>
          </a:p>
          <a:p>
            <a:pPr>
              <a:buClr>
                <a:schemeClr val="bg1"/>
              </a:buClr>
              <a:buFont typeface="Wingdings" pitchFamily="2" charset="2"/>
              <a:buChar char="Ø"/>
              <a:defRPr/>
            </a:pPr>
            <a:r>
              <a:rPr lang="en-IN" b="1" dirty="0">
                <a:solidFill>
                  <a:schemeClr val="accent3"/>
                </a:solidFill>
              </a:rPr>
              <a:t> Service lanes on all highways</a:t>
            </a:r>
          </a:p>
          <a:p>
            <a:pPr>
              <a:buClr>
                <a:schemeClr val="bg1"/>
              </a:buClr>
              <a:buFont typeface="Wingdings" pitchFamily="2" charset="2"/>
              <a:buChar char="Ø"/>
              <a:defRPr/>
            </a:pPr>
            <a:r>
              <a:rPr lang="en-IN" b="1" dirty="0">
                <a:solidFill>
                  <a:schemeClr val="accent3"/>
                </a:solidFill>
              </a:rPr>
              <a:t> Modification of raised medians </a:t>
            </a:r>
          </a:p>
          <a:p>
            <a:pPr>
              <a:buClr>
                <a:schemeClr val="bg1"/>
              </a:buClr>
              <a:buFont typeface="Wingdings" pitchFamily="2" charset="2"/>
              <a:buChar char="Ø"/>
              <a:defRPr/>
            </a:pPr>
            <a:endParaRPr lang="en-IN" b="1" dirty="0">
              <a:solidFill>
                <a:schemeClr val="accent3"/>
              </a:solidFill>
            </a:endParaRPr>
          </a:p>
          <a:p>
            <a:pPr>
              <a:buClr>
                <a:schemeClr val="bg1"/>
              </a:buClr>
              <a:buFont typeface="Wingdings" pitchFamily="2" charset="2"/>
              <a:buChar char="Ø"/>
              <a:defRPr/>
            </a:pPr>
            <a:endParaRPr lang="en-IN" b="1" dirty="0">
              <a:solidFill>
                <a:schemeClr val="accent3"/>
              </a:solidFill>
            </a:endParaRPr>
          </a:p>
        </p:txBody>
      </p:sp>
      <p:sp>
        <p:nvSpPr>
          <p:cNvPr id="2" name="TextBox 1"/>
          <p:cNvSpPr txBox="1"/>
          <p:nvPr/>
        </p:nvSpPr>
        <p:spPr>
          <a:xfrm>
            <a:off x="2370596" y="4005064"/>
            <a:ext cx="4402808" cy="707886"/>
          </a:xfrm>
          <a:prstGeom prst="rect">
            <a:avLst/>
          </a:prstGeom>
          <a:solidFill>
            <a:srgbClr val="FFFF00"/>
          </a:solidFill>
        </p:spPr>
        <p:txBody>
          <a:bodyPr wrap="none" rtlCol="0">
            <a:spAutoFit/>
          </a:bodyPr>
          <a:lstStyle/>
          <a:p>
            <a:r>
              <a:rPr lang="en-GB" sz="4000" smtClean="0"/>
              <a:t>WWW.ICORSI.org</a:t>
            </a:r>
            <a:endParaRPr lang="en-GB" sz="4000" dirty="0"/>
          </a:p>
        </p:txBody>
      </p:sp>
    </p:spTree>
    <p:extLst>
      <p:ext uri="{BB962C8B-B14F-4D97-AF65-F5344CB8AC3E}">
        <p14:creationId xmlns:p14="http://schemas.microsoft.com/office/powerpoint/2010/main" val="425355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up)">
                                      <p:cBhvr>
                                        <p:cTn id="7" dur="1000"/>
                                        <p:tgtEl>
                                          <p:spTgt spid="24">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wipe(up)">
                                      <p:cBhvr>
                                        <p:cTn id="11" dur="1000"/>
                                        <p:tgtEl>
                                          <p:spTgt spid="24">
                                            <p:txEl>
                                              <p:pRg st="1" end="1"/>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24">
                                            <p:txEl>
                                              <p:pRg st="3" end="3"/>
                                            </p:txEl>
                                          </p:spTgt>
                                        </p:tgtEl>
                                        <p:attrNameLst>
                                          <p:attrName>style.visibility</p:attrName>
                                        </p:attrNameLst>
                                      </p:cBhvr>
                                      <p:to>
                                        <p:strVal val="visible"/>
                                      </p:to>
                                    </p:set>
                                    <p:animEffect transition="in" filter="wipe(up)">
                                      <p:cBhvr>
                                        <p:cTn id="15" dur="500"/>
                                        <p:tgtEl>
                                          <p:spTgt spid="24">
                                            <p:txEl>
                                              <p:pRg st="3" end="3"/>
                                            </p:txEl>
                                          </p:spTgt>
                                        </p:tgtEl>
                                      </p:cBhvr>
                                    </p:animEffect>
                                  </p:childTnLst>
                                </p:cTn>
                              </p:par>
                            </p:childTnLst>
                          </p:cTn>
                        </p:par>
                        <p:par>
                          <p:cTn id="16" fill="hold">
                            <p:stCondLst>
                              <p:cond delay="2500"/>
                            </p:stCondLst>
                            <p:childTnLst>
                              <p:par>
                                <p:cTn id="17" presetID="22" presetClass="entr" presetSubtype="1" fill="hold" nodeType="afterEffect">
                                  <p:stCondLst>
                                    <p:cond delay="0"/>
                                  </p:stCondLst>
                                  <p:childTnLst>
                                    <p:set>
                                      <p:cBhvr>
                                        <p:cTn id="18" dur="1" fill="hold">
                                          <p:stCondLst>
                                            <p:cond delay="0"/>
                                          </p:stCondLst>
                                        </p:cTn>
                                        <p:tgtEl>
                                          <p:spTgt spid="24">
                                            <p:txEl>
                                              <p:pRg st="4" end="4"/>
                                            </p:txEl>
                                          </p:spTgt>
                                        </p:tgtEl>
                                        <p:attrNameLst>
                                          <p:attrName>style.visibility</p:attrName>
                                        </p:attrNameLst>
                                      </p:cBhvr>
                                      <p:to>
                                        <p:strVal val="visible"/>
                                      </p:to>
                                    </p:set>
                                    <p:animEffect transition="in" filter="wipe(up)">
                                      <p:cBhvr>
                                        <p:cTn id="19" dur="500"/>
                                        <p:tgtEl>
                                          <p:spTgt spid="24">
                                            <p:txEl>
                                              <p:pRg st="4" end="4"/>
                                            </p:txEl>
                                          </p:spTgt>
                                        </p:tgtEl>
                                      </p:cBhvr>
                                    </p:animEffect>
                                  </p:childTnLst>
                                </p:cTn>
                              </p:par>
                            </p:childTnLst>
                          </p:cTn>
                        </p:par>
                        <p:par>
                          <p:cTn id="20" fill="hold">
                            <p:stCondLst>
                              <p:cond delay="3000"/>
                            </p:stCondLst>
                            <p:childTnLst>
                              <p:par>
                                <p:cTn id="21" presetID="22" presetClass="entr" presetSubtype="1" fill="hold" nodeType="afterEffect">
                                  <p:stCondLst>
                                    <p:cond delay="0"/>
                                  </p:stCondLst>
                                  <p:childTnLst>
                                    <p:set>
                                      <p:cBhvr>
                                        <p:cTn id="22" dur="1" fill="hold">
                                          <p:stCondLst>
                                            <p:cond delay="0"/>
                                          </p:stCondLst>
                                        </p:cTn>
                                        <p:tgtEl>
                                          <p:spTgt spid="24">
                                            <p:txEl>
                                              <p:pRg st="5" end="5"/>
                                            </p:txEl>
                                          </p:spTgt>
                                        </p:tgtEl>
                                        <p:attrNameLst>
                                          <p:attrName>style.visibility</p:attrName>
                                        </p:attrNameLst>
                                      </p:cBhvr>
                                      <p:to>
                                        <p:strVal val="visible"/>
                                      </p:to>
                                    </p:set>
                                    <p:animEffect transition="in" filter="wipe(up)">
                                      <p:cBhvr>
                                        <p:cTn id="23" dur="500"/>
                                        <p:tgtEl>
                                          <p:spTgt spid="24">
                                            <p:txEl>
                                              <p:pRg st="5" end="5"/>
                                            </p:txEl>
                                          </p:spTgt>
                                        </p:tgtEl>
                                      </p:cBhvr>
                                    </p:animEffect>
                                  </p:childTnLst>
                                </p:cTn>
                              </p:par>
                            </p:childTnLst>
                          </p:cTn>
                        </p:par>
                        <p:par>
                          <p:cTn id="24" fill="hold">
                            <p:stCondLst>
                              <p:cond delay="3500"/>
                            </p:stCondLst>
                            <p:childTnLst>
                              <p:par>
                                <p:cTn id="25" presetID="22" presetClass="entr" presetSubtype="1" fill="hold" nodeType="afterEffect">
                                  <p:stCondLst>
                                    <p:cond delay="0"/>
                                  </p:stCondLst>
                                  <p:childTnLst>
                                    <p:set>
                                      <p:cBhvr>
                                        <p:cTn id="26" dur="1" fill="hold">
                                          <p:stCondLst>
                                            <p:cond delay="0"/>
                                          </p:stCondLst>
                                        </p:cTn>
                                        <p:tgtEl>
                                          <p:spTgt spid="24">
                                            <p:txEl>
                                              <p:pRg st="6" end="6"/>
                                            </p:txEl>
                                          </p:spTgt>
                                        </p:tgtEl>
                                        <p:attrNameLst>
                                          <p:attrName>style.visibility</p:attrName>
                                        </p:attrNameLst>
                                      </p:cBhvr>
                                      <p:to>
                                        <p:strVal val="visible"/>
                                      </p:to>
                                    </p:set>
                                    <p:animEffect transition="in" filter="wipe(up)">
                                      <p:cBhvr>
                                        <p:cTn id="27" dur="500"/>
                                        <p:tgtEl>
                                          <p:spTgt spid="24">
                                            <p:txEl>
                                              <p:pRg st="6" end="6"/>
                                            </p:txEl>
                                          </p:spTgt>
                                        </p:tgtEl>
                                      </p:cBhvr>
                                    </p:animEffect>
                                  </p:childTnLst>
                                </p:cTn>
                              </p:par>
                            </p:childTnLst>
                          </p:cTn>
                        </p:par>
                        <p:par>
                          <p:cTn id="28" fill="hold">
                            <p:stCondLst>
                              <p:cond delay="4000"/>
                            </p:stCondLst>
                            <p:childTnLst>
                              <p:par>
                                <p:cTn id="29" presetID="22" presetClass="entr" presetSubtype="1" fill="hold" nodeType="afterEffect">
                                  <p:stCondLst>
                                    <p:cond delay="0"/>
                                  </p:stCondLst>
                                  <p:childTnLst>
                                    <p:set>
                                      <p:cBhvr>
                                        <p:cTn id="30" dur="1" fill="hold">
                                          <p:stCondLst>
                                            <p:cond delay="0"/>
                                          </p:stCondLst>
                                        </p:cTn>
                                        <p:tgtEl>
                                          <p:spTgt spid="24">
                                            <p:txEl>
                                              <p:pRg st="7" end="7"/>
                                            </p:txEl>
                                          </p:spTgt>
                                        </p:tgtEl>
                                        <p:attrNameLst>
                                          <p:attrName>style.visibility</p:attrName>
                                        </p:attrNameLst>
                                      </p:cBhvr>
                                      <p:to>
                                        <p:strVal val="visible"/>
                                      </p:to>
                                    </p:set>
                                    <p:animEffect transition="in" filter="wipe(up)">
                                      <p:cBhvr>
                                        <p:cTn id="31" dur="500"/>
                                        <p:tgtEl>
                                          <p:spTgt spid="24">
                                            <p:txEl>
                                              <p:pRg st="7" end="7"/>
                                            </p:txEl>
                                          </p:spTgt>
                                        </p:tgtEl>
                                      </p:cBhvr>
                                    </p:animEffect>
                                  </p:childTnLst>
                                </p:cTn>
                              </p:par>
                            </p:childTnLst>
                          </p:cTn>
                        </p:par>
                        <p:par>
                          <p:cTn id="32" fill="hold">
                            <p:stCondLst>
                              <p:cond delay="4500"/>
                            </p:stCondLst>
                            <p:childTnLst>
                              <p:par>
                                <p:cTn id="33" presetID="22" presetClass="entr" presetSubtype="1" fill="hold" nodeType="afterEffect">
                                  <p:stCondLst>
                                    <p:cond delay="0"/>
                                  </p:stCondLst>
                                  <p:childTnLst>
                                    <p:set>
                                      <p:cBhvr>
                                        <p:cTn id="34" dur="1" fill="hold">
                                          <p:stCondLst>
                                            <p:cond delay="0"/>
                                          </p:stCondLst>
                                        </p:cTn>
                                        <p:tgtEl>
                                          <p:spTgt spid="24">
                                            <p:txEl>
                                              <p:pRg st="8" end="8"/>
                                            </p:txEl>
                                          </p:spTgt>
                                        </p:tgtEl>
                                        <p:attrNameLst>
                                          <p:attrName>style.visibility</p:attrName>
                                        </p:attrNameLst>
                                      </p:cBhvr>
                                      <p:to>
                                        <p:strVal val="visible"/>
                                      </p:to>
                                    </p:set>
                                    <p:animEffect transition="in" filter="wipe(up)">
                                      <p:cBhvr>
                                        <p:cTn id="35" dur="500"/>
                                        <p:tgtEl>
                                          <p:spTgt spid="24">
                                            <p:txEl>
                                              <p:pRg st="8" end="8"/>
                                            </p:txEl>
                                          </p:spTgt>
                                        </p:tgtEl>
                                      </p:cBhvr>
                                    </p:animEffect>
                                  </p:childTnLst>
                                </p:cTn>
                              </p:par>
                            </p:childTnLst>
                          </p:cTn>
                        </p:par>
                        <p:par>
                          <p:cTn id="36" fill="hold">
                            <p:stCondLst>
                              <p:cond delay="5000"/>
                            </p:stCondLst>
                            <p:childTnLst>
                              <p:par>
                                <p:cTn id="37" presetID="22" presetClass="entr" presetSubtype="1" fill="hold" nodeType="afterEffect">
                                  <p:stCondLst>
                                    <p:cond delay="0"/>
                                  </p:stCondLst>
                                  <p:childTnLst>
                                    <p:set>
                                      <p:cBhvr>
                                        <p:cTn id="38" dur="1" fill="hold">
                                          <p:stCondLst>
                                            <p:cond delay="0"/>
                                          </p:stCondLst>
                                        </p:cTn>
                                        <p:tgtEl>
                                          <p:spTgt spid="24">
                                            <p:txEl>
                                              <p:pRg st="9" end="9"/>
                                            </p:txEl>
                                          </p:spTgt>
                                        </p:tgtEl>
                                        <p:attrNameLst>
                                          <p:attrName>style.visibility</p:attrName>
                                        </p:attrNameLst>
                                      </p:cBhvr>
                                      <p:to>
                                        <p:strVal val="visible"/>
                                      </p:to>
                                    </p:set>
                                    <p:animEffect transition="in" filter="wipe(up)">
                                      <p:cBhvr>
                                        <p:cTn id="39" dur="500"/>
                                        <p:tgtEl>
                                          <p:spTgt spid="24">
                                            <p:txEl>
                                              <p:pRg st="9" end="9"/>
                                            </p:txEl>
                                          </p:spTgt>
                                        </p:tgtEl>
                                      </p:cBhvr>
                                    </p:animEffect>
                                  </p:childTnLst>
                                </p:cTn>
                              </p:par>
                            </p:childTnLst>
                          </p:cTn>
                        </p:par>
                        <p:par>
                          <p:cTn id="40" fill="hold">
                            <p:stCondLst>
                              <p:cond delay="5500"/>
                            </p:stCondLst>
                            <p:childTnLst>
                              <p:par>
                                <p:cTn id="41" presetID="22" presetClass="entr" presetSubtype="1" fill="hold" nodeType="afterEffect">
                                  <p:stCondLst>
                                    <p:cond delay="0"/>
                                  </p:stCondLst>
                                  <p:childTnLst>
                                    <p:set>
                                      <p:cBhvr>
                                        <p:cTn id="42" dur="1" fill="hold">
                                          <p:stCondLst>
                                            <p:cond delay="0"/>
                                          </p:stCondLst>
                                        </p:cTn>
                                        <p:tgtEl>
                                          <p:spTgt spid="24">
                                            <p:txEl>
                                              <p:pRg st="10" end="10"/>
                                            </p:txEl>
                                          </p:spTgt>
                                        </p:tgtEl>
                                        <p:attrNameLst>
                                          <p:attrName>style.visibility</p:attrName>
                                        </p:attrNameLst>
                                      </p:cBhvr>
                                      <p:to>
                                        <p:strVal val="visible"/>
                                      </p:to>
                                    </p:set>
                                    <p:animEffect transition="in" filter="wipe(up)">
                                      <p:cBhvr>
                                        <p:cTn id="43" dur="500"/>
                                        <p:tgtEl>
                                          <p:spTgt spid="24">
                                            <p:txEl>
                                              <p:pRg st="10" end="10"/>
                                            </p:txEl>
                                          </p:spTgt>
                                        </p:tgtEl>
                                      </p:cBhvr>
                                    </p:animEffect>
                                  </p:childTnLst>
                                </p:cTn>
                              </p:par>
                            </p:childTnLst>
                          </p:cTn>
                        </p:par>
                        <p:par>
                          <p:cTn id="44" fill="hold">
                            <p:stCondLst>
                              <p:cond delay="6000"/>
                            </p:stCondLst>
                            <p:childTnLst>
                              <p:par>
                                <p:cTn id="45" presetID="22" presetClass="entr" presetSubtype="1" fill="hold" nodeType="afterEffect">
                                  <p:stCondLst>
                                    <p:cond delay="0"/>
                                  </p:stCondLst>
                                  <p:childTnLst>
                                    <p:set>
                                      <p:cBhvr>
                                        <p:cTn id="46" dur="1" fill="hold">
                                          <p:stCondLst>
                                            <p:cond delay="0"/>
                                          </p:stCondLst>
                                        </p:cTn>
                                        <p:tgtEl>
                                          <p:spTgt spid="24">
                                            <p:txEl>
                                              <p:pRg st="12" end="12"/>
                                            </p:txEl>
                                          </p:spTgt>
                                        </p:tgtEl>
                                        <p:attrNameLst>
                                          <p:attrName>style.visibility</p:attrName>
                                        </p:attrNameLst>
                                      </p:cBhvr>
                                      <p:to>
                                        <p:strVal val="visible"/>
                                      </p:to>
                                    </p:set>
                                    <p:animEffect transition="in" filter="wipe(up)">
                                      <p:cBhvr>
                                        <p:cTn id="47" dur="500"/>
                                        <p:tgtEl>
                                          <p:spTgt spid="24">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4">
                                            <p:txEl>
                                              <p:pRg st="14" end="14"/>
                                            </p:txEl>
                                          </p:spTgt>
                                        </p:tgtEl>
                                        <p:attrNameLst>
                                          <p:attrName>style.visibility</p:attrName>
                                        </p:attrNameLst>
                                      </p:cBhvr>
                                      <p:to>
                                        <p:strVal val="visible"/>
                                      </p:to>
                                    </p:set>
                                    <p:animEffect transition="in" filter="wipe(up)">
                                      <p:cBhvr>
                                        <p:cTn id="52" dur="500"/>
                                        <p:tgtEl>
                                          <p:spTgt spid="24">
                                            <p:txEl>
                                              <p:pRg st="14" end="14"/>
                                            </p:txEl>
                                          </p:spTgt>
                                        </p:tgtEl>
                                      </p:cBhvr>
                                    </p:animEffect>
                                  </p:childTnLst>
                                </p:cTn>
                              </p:par>
                              <p:par>
                                <p:cTn id="53" presetID="22" presetClass="entr" presetSubtype="1" fill="hold" nodeType="withEffect">
                                  <p:stCondLst>
                                    <p:cond delay="0"/>
                                  </p:stCondLst>
                                  <p:childTnLst>
                                    <p:set>
                                      <p:cBhvr>
                                        <p:cTn id="54" dur="1" fill="hold">
                                          <p:stCondLst>
                                            <p:cond delay="0"/>
                                          </p:stCondLst>
                                        </p:cTn>
                                        <p:tgtEl>
                                          <p:spTgt spid="24">
                                            <p:txEl>
                                              <p:pRg st="15" end="15"/>
                                            </p:txEl>
                                          </p:spTgt>
                                        </p:tgtEl>
                                        <p:attrNameLst>
                                          <p:attrName>style.visibility</p:attrName>
                                        </p:attrNameLst>
                                      </p:cBhvr>
                                      <p:to>
                                        <p:strVal val="visible"/>
                                      </p:to>
                                    </p:set>
                                    <p:animEffect transition="in" filter="wipe(up)">
                                      <p:cBhvr>
                                        <p:cTn id="55" dur="500"/>
                                        <p:tgtEl>
                                          <p:spTgt spid="24">
                                            <p:txEl>
                                              <p:pRg st="15" end="15"/>
                                            </p:txEl>
                                          </p:spTgt>
                                        </p:tgtEl>
                                      </p:cBhvr>
                                    </p:animEffect>
                                  </p:childTnLst>
                                </p:cTn>
                              </p:par>
                              <p:par>
                                <p:cTn id="56" presetID="22" presetClass="entr" presetSubtype="1" fill="hold" nodeType="withEffect">
                                  <p:stCondLst>
                                    <p:cond delay="0"/>
                                  </p:stCondLst>
                                  <p:childTnLst>
                                    <p:set>
                                      <p:cBhvr>
                                        <p:cTn id="57" dur="1" fill="hold">
                                          <p:stCondLst>
                                            <p:cond delay="0"/>
                                          </p:stCondLst>
                                        </p:cTn>
                                        <p:tgtEl>
                                          <p:spTgt spid="24">
                                            <p:txEl>
                                              <p:pRg st="16" end="16"/>
                                            </p:txEl>
                                          </p:spTgt>
                                        </p:tgtEl>
                                        <p:attrNameLst>
                                          <p:attrName>style.visibility</p:attrName>
                                        </p:attrNameLst>
                                      </p:cBhvr>
                                      <p:to>
                                        <p:strVal val="visible"/>
                                      </p:to>
                                    </p:set>
                                    <p:animEffect transition="in" filter="wipe(up)">
                                      <p:cBhvr>
                                        <p:cTn id="58" dur="500"/>
                                        <p:tgtEl>
                                          <p:spTgt spid="24">
                                            <p:txEl>
                                              <p:pRg st="16" end="16"/>
                                            </p:txEl>
                                          </p:spTgt>
                                        </p:tgtEl>
                                      </p:cBhvr>
                                    </p:animEffect>
                                  </p:childTnLst>
                                </p:cTn>
                              </p:par>
                              <p:par>
                                <p:cTn id="59" presetID="22" presetClass="entr" presetSubtype="1" fill="hold" nodeType="withEffect">
                                  <p:stCondLst>
                                    <p:cond delay="0"/>
                                  </p:stCondLst>
                                  <p:childTnLst>
                                    <p:set>
                                      <p:cBhvr>
                                        <p:cTn id="60" dur="1" fill="hold">
                                          <p:stCondLst>
                                            <p:cond delay="0"/>
                                          </p:stCondLst>
                                        </p:cTn>
                                        <p:tgtEl>
                                          <p:spTgt spid="24">
                                            <p:txEl>
                                              <p:pRg st="17" end="17"/>
                                            </p:txEl>
                                          </p:spTgt>
                                        </p:tgtEl>
                                        <p:attrNameLst>
                                          <p:attrName>style.visibility</p:attrName>
                                        </p:attrNameLst>
                                      </p:cBhvr>
                                      <p:to>
                                        <p:strVal val="visible"/>
                                      </p:to>
                                    </p:set>
                                    <p:animEffect transition="in" filter="wipe(up)">
                                      <p:cBhvr>
                                        <p:cTn id="61" dur="500"/>
                                        <p:tgtEl>
                                          <p:spTgt spid="24">
                                            <p:txEl>
                                              <p:pRg st="17" end="17"/>
                                            </p:txEl>
                                          </p:spTgt>
                                        </p:tgtEl>
                                      </p:cBhvr>
                                    </p:animEffect>
                                  </p:childTnLst>
                                </p:cTn>
                              </p:par>
                              <p:par>
                                <p:cTn id="62" presetID="22" presetClass="entr" presetSubtype="1" fill="hold" nodeType="withEffect">
                                  <p:stCondLst>
                                    <p:cond delay="0"/>
                                  </p:stCondLst>
                                  <p:childTnLst>
                                    <p:set>
                                      <p:cBhvr>
                                        <p:cTn id="63" dur="1" fill="hold">
                                          <p:stCondLst>
                                            <p:cond delay="0"/>
                                          </p:stCondLst>
                                        </p:cTn>
                                        <p:tgtEl>
                                          <p:spTgt spid="24">
                                            <p:txEl>
                                              <p:pRg st="18" end="18"/>
                                            </p:txEl>
                                          </p:spTgt>
                                        </p:tgtEl>
                                        <p:attrNameLst>
                                          <p:attrName>style.visibility</p:attrName>
                                        </p:attrNameLst>
                                      </p:cBhvr>
                                      <p:to>
                                        <p:strVal val="visible"/>
                                      </p:to>
                                    </p:set>
                                    <p:animEffect transition="in" filter="wipe(up)">
                                      <p:cBhvr>
                                        <p:cTn id="64" dur="500"/>
                                        <p:tgtEl>
                                          <p:spTgt spid="24">
                                            <p:txEl>
                                              <p:pRg st="18" end="18"/>
                                            </p:txEl>
                                          </p:spTgt>
                                        </p:tgtEl>
                                      </p:cBhvr>
                                    </p:animEffect>
                                  </p:childTnLst>
                                </p:cTn>
                              </p:par>
                              <p:par>
                                <p:cTn id="65" presetID="22" presetClass="entr" presetSubtype="1" fill="hold" nodeType="withEffect">
                                  <p:stCondLst>
                                    <p:cond delay="0"/>
                                  </p:stCondLst>
                                  <p:childTnLst>
                                    <p:set>
                                      <p:cBhvr>
                                        <p:cTn id="66" dur="1" fill="hold">
                                          <p:stCondLst>
                                            <p:cond delay="0"/>
                                          </p:stCondLst>
                                        </p:cTn>
                                        <p:tgtEl>
                                          <p:spTgt spid="24">
                                            <p:txEl>
                                              <p:pRg st="19" end="19"/>
                                            </p:txEl>
                                          </p:spTgt>
                                        </p:tgtEl>
                                        <p:attrNameLst>
                                          <p:attrName>style.visibility</p:attrName>
                                        </p:attrNameLst>
                                      </p:cBhvr>
                                      <p:to>
                                        <p:strVal val="visible"/>
                                      </p:to>
                                    </p:set>
                                    <p:animEffect transition="in" filter="wipe(up)">
                                      <p:cBhvr>
                                        <p:cTn id="67" dur="500"/>
                                        <p:tgtEl>
                                          <p:spTgt spid="24">
                                            <p:txEl>
                                              <p:pRg st="19" end="19"/>
                                            </p:txEl>
                                          </p:spTgt>
                                        </p:tgtEl>
                                      </p:cBhvr>
                                    </p:animEffect>
                                  </p:childTnLst>
                                </p:cTn>
                              </p:par>
                              <p:par>
                                <p:cTn id="68" presetID="22" presetClass="entr" presetSubtype="1" fill="hold" nodeType="withEffect">
                                  <p:stCondLst>
                                    <p:cond delay="0"/>
                                  </p:stCondLst>
                                  <p:childTnLst>
                                    <p:set>
                                      <p:cBhvr>
                                        <p:cTn id="69" dur="1" fill="hold">
                                          <p:stCondLst>
                                            <p:cond delay="0"/>
                                          </p:stCondLst>
                                        </p:cTn>
                                        <p:tgtEl>
                                          <p:spTgt spid="24">
                                            <p:txEl>
                                              <p:pRg st="20" end="20"/>
                                            </p:txEl>
                                          </p:spTgt>
                                        </p:tgtEl>
                                        <p:attrNameLst>
                                          <p:attrName>style.visibility</p:attrName>
                                        </p:attrNameLst>
                                      </p:cBhvr>
                                      <p:to>
                                        <p:strVal val="visible"/>
                                      </p:to>
                                    </p:set>
                                    <p:animEffect transition="in" filter="wipe(up)">
                                      <p:cBhvr>
                                        <p:cTn id="70" dur="500"/>
                                        <p:tgtEl>
                                          <p:spTgt spid="24">
                                            <p:txEl>
                                              <p:pRg st="20" end="2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1125319"/>
            <a:ext cx="8244408" cy="4031873"/>
          </a:xfrm>
          <a:prstGeom prst="rect">
            <a:avLst/>
          </a:prstGeom>
        </p:spPr>
        <p:txBody>
          <a:bodyPr wrap="square">
            <a:spAutoFit/>
          </a:bodyPr>
          <a:lstStyle/>
          <a:p>
            <a:pPr marL="457200" indent="-457200">
              <a:buClr>
                <a:srgbClr val="FF0000"/>
              </a:buClr>
              <a:buFont typeface="Wingdings" charset="2"/>
              <a:buChar char="Ø"/>
            </a:pPr>
            <a:r>
              <a:rPr lang="en-US" sz="3200" b="1" dirty="0">
                <a:latin typeface="Calibri"/>
                <a:cs typeface="Calibri"/>
              </a:rPr>
              <a:t>The reduction in accidents in all these modes </a:t>
            </a:r>
            <a:r>
              <a:rPr lang="en-US" sz="3200" b="1" dirty="0" smtClean="0">
                <a:latin typeface="Calibri"/>
                <a:cs typeface="Calibri"/>
              </a:rPr>
              <a:t>after 1965 is </a:t>
            </a:r>
            <a:r>
              <a:rPr lang="en-US" sz="3200" b="1" dirty="0">
                <a:latin typeface="Calibri"/>
                <a:cs typeface="Calibri"/>
              </a:rPr>
              <a:t>probably not due to any single factor in isolation </a:t>
            </a:r>
            <a:endParaRPr lang="en-US" sz="3200" b="1" dirty="0" smtClean="0">
              <a:latin typeface="Calibri"/>
              <a:cs typeface="Calibri"/>
            </a:endParaRPr>
          </a:p>
          <a:p>
            <a:pPr marL="457200" indent="-457200">
              <a:buClr>
                <a:srgbClr val="FF0000"/>
              </a:buClr>
              <a:buFont typeface="Wingdings" charset="2"/>
              <a:buChar char="Ø"/>
            </a:pPr>
            <a:r>
              <a:rPr lang="en-US" sz="3200" b="1" dirty="0">
                <a:latin typeface="Calibri"/>
                <a:cs typeface="Calibri"/>
              </a:rPr>
              <a:t>D</a:t>
            </a:r>
            <a:r>
              <a:rPr lang="en-US" sz="3200" b="1" dirty="0" smtClean="0">
                <a:latin typeface="Calibri"/>
                <a:cs typeface="Calibri"/>
              </a:rPr>
              <a:t>ue </a:t>
            </a:r>
            <a:r>
              <a:rPr lang="en-US" sz="3200" b="1" dirty="0">
                <a:latin typeface="Calibri"/>
                <a:cs typeface="Calibri"/>
              </a:rPr>
              <a:t>to a wide variety of </a:t>
            </a:r>
            <a:r>
              <a:rPr lang="en-US" sz="3200" b="1" dirty="0" smtClean="0">
                <a:latin typeface="Calibri"/>
                <a:cs typeface="Calibri"/>
              </a:rPr>
              <a:t>improvements:</a:t>
            </a:r>
          </a:p>
          <a:p>
            <a:pPr marL="914400" lvl="1" indent="-457200">
              <a:buClr>
                <a:srgbClr val="FF0000"/>
              </a:buClr>
              <a:buSzPct val="75000"/>
              <a:buFont typeface="Wingdings" charset="2"/>
              <a:buChar char="Ø"/>
            </a:pPr>
            <a:r>
              <a:rPr lang="en-US" sz="3200" b="1" dirty="0" smtClean="0">
                <a:latin typeface="Calibri"/>
                <a:cs typeface="Calibri"/>
              </a:rPr>
              <a:t>design </a:t>
            </a:r>
            <a:r>
              <a:rPr lang="en-US" sz="3200" b="1" dirty="0">
                <a:latin typeface="Calibri"/>
                <a:cs typeface="Calibri"/>
              </a:rPr>
              <a:t>of </a:t>
            </a:r>
            <a:r>
              <a:rPr lang="en-US" sz="3200" b="1" dirty="0" smtClean="0">
                <a:latin typeface="Calibri"/>
                <a:cs typeface="Calibri"/>
              </a:rPr>
              <a:t>vehicles/technology</a:t>
            </a:r>
            <a:endParaRPr lang="en-US" sz="3200" b="1" dirty="0">
              <a:latin typeface="Calibri"/>
              <a:cs typeface="Calibri"/>
            </a:endParaRPr>
          </a:p>
          <a:p>
            <a:pPr marL="914400" lvl="1" indent="-457200">
              <a:buClr>
                <a:srgbClr val="FF0000"/>
              </a:buClr>
              <a:buSzPct val="75000"/>
              <a:buFont typeface="Wingdings" charset="2"/>
              <a:buChar char="Ø"/>
            </a:pPr>
            <a:r>
              <a:rPr lang="en-US" sz="3200" b="1" dirty="0" smtClean="0">
                <a:latin typeface="Calibri"/>
                <a:cs typeface="Calibri"/>
              </a:rPr>
              <a:t>operating environment and infrastructure</a:t>
            </a:r>
          </a:p>
          <a:p>
            <a:pPr marL="914400" lvl="1" indent="-457200">
              <a:buClr>
                <a:srgbClr val="FF0000"/>
              </a:buClr>
              <a:buSzPct val="75000"/>
              <a:buFont typeface="Wingdings" charset="2"/>
              <a:buChar char="Ø"/>
            </a:pPr>
            <a:r>
              <a:rPr lang="en-US" sz="3200" b="1" dirty="0" smtClean="0">
                <a:latin typeface="Calibri"/>
                <a:cs typeface="Calibri"/>
              </a:rPr>
              <a:t>enforcement </a:t>
            </a:r>
            <a:r>
              <a:rPr lang="en-US" sz="3200" b="1" dirty="0">
                <a:latin typeface="Calibri"/>
                <a:cs typeface="Calibri"/>
              </a:rPr>
              <a:t>of safety regulations and </a:t>
            </a:r>
            <a:r>
              <a:rPr lang="en-US" sz="3200" b="1" dirty="0" smtClean="0">
                <a:latin typeface="Calibri"/>
                <a:cs typeface="Calibri"/>
              </a:rPr>
              <a:t>standards </a:t>
            </a:r>
            <a:endParaRPr lang="en-US" sz="3200" b="1" dirty="0">
              <a:latin typeface="Calibri"/>
              <a:cs typeface="Calibri"/>
            </a:endParaRPr>
          </a:p>
        </p:txBody>
      </p:sp>
      <p:sp>
        <p:nvSpPr>
          <p:cNvPr id="3" name="TextBox 2"/>
          <p:cNvSpPr txBox="1"/>
          <p:nvPr/>
        </p:nvSpPr>
        <p:spPr>
          <a:xfrm>
            <a:off x="440833" y="5570096"/>
            <a:ext cx="8235623" cy="646331"/>
          </a:xfrm>
          <a:prstGeom prst="rect">
            <a:avLst/>
          </a:prstGeom>
          <a:noFill/>
        </p:spPr>
        <p:txBody>
          <a:bodyPr wrap="none" rtlCol="0">
            <a:spAutoFit/>
          </a:bodyPr>
          <a:lstStyle/>
          <a:p>
            <a:r>
              <a:rPr lang="en-US" sz="3600" b="1" dirty="0" smtClean="0">
                <a:solidFill>
                  <a:srgbClr val="FF0000"/>
                </a:solidFill>
                <a:latin typeface="Calibri"/>
                <a:cs typeface="Calibri"/>
              </a:rPr>
              <a:t>What changed 1900-1960 and 1960-2000?</a:t>
            </a:r>
            <a:endParaRPr lang="en-US" sz="3600" dirty="0">
              <a:solidFill>
                <a:srgbClr val="FF0000"/>
              </a:solidFill>
            </a:endParaRPr>
          </a:p>
        </p:txBody>
      </p:sp>
    </p:spTree>
    <p:extLst>
      <p:ext uri="{BB962C8B-B14F-4D97-AF65-F5344CB8AC3E}">
        <p14:creationId xmlns:p14="http://schemas.microsoft.com/office/powerpoint/2010/main" val="117868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1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539552" y="980728"/>
            <a:ext cx="8046123" cy="3434556"/>
          </a:xfrm>
          <a:prstGeom prst="rect">
            <a:avLst/>
          </a:prstGeom>
        </p:spPr>
      </p:pic>
      <p:sp>
        <p:nvSpPr>
          <p:cNvPr id="6" name="Process 5"/>
          <p:cNvSpPr/>
          <p:nvPr/>
        </p:nvSpPr>
        <p:spPr>
          <a:xfrm>
            <a:off x="3329091" y="3140968"/>
            <a:ext cx="1440160" cy="756664"/>
          </a:xfrm>
          <a:prstGeom prst="flowChartProcess">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rocess 8"/>
          <p:cNvSpPr/>
          <p:nvPr/>
        </p:nvSpPr>
        <p:spPr>
          <a:xfrm>
            <a:off x="4985275" y="3140968"/>
            <a:ext cx="1728000" cy="756664"/>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urved Up Arrow 6"/>
          <p:cNvSpPr/>
          <p:nvPr/>
        </p:nvSpPr>
        <p:spPr>
          <a:xfrm>
            <a:off x="3977163" y="4077066"/>
            <a:ext cx="2001822" cy="579664"/>
          </a:xfrm>
          <a:prstGeom prst="curvedUpArrow">
            <a:avLst/>
          </a:prstGeom>
          <a:solidFill>
            <a:srgbClr val="FF0000"/>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solidFill>
                <a:schemeClr val="tx1"/>
              </a:solidFill>
            </a:endParaRPr>
          </a:p>
        </p:txBody>
      </p:sp>
      <p:sp>
        <p:nvSpPr>
          <p:cNvPr id="8" name="TextBox 7"/>
          <p:cNvSpPr txBox="1"/>
          <p:nvPr/>
        </p:nvSpPr>
        <p:spPr>
          <a:xfrm>
            <a:off x="3279510" y="116632"/>
            <a:ext cx="2641869" cy="584776"/>
          </a:xfrm>
          <a:prstGeom prst="rect">
            <a:avLst/>
          </a:prstGeom>
          <a:noFill/>
        </p:spPr>
        <p:txBody>
          <a:bodyPr wrap="none" rtlCol="0">
            <a:spAutoFit/>
          </a:bodyPr>
          <a:lstStyle/>
          <a:p>
            <a:r>
              <a:rPr lang="en-US" sz="3200" b="1" dirty="0" smtClean="0">
                <a:solidFill>
                  <a:schemeClr val="accent2"/>
                </a:solidFill>
                <a:latin typeface="Calibri"/>
                <a:cs typeface="Calibri"/>
              </a:rPr>
              <a:t>Paradigm shift</a:t>
            </a:r>
            <a:endParaRPr lang="en-US" sz="3200" b="1" dirty="0">
              <a:solidFill>
                <a:schemeClr val="accent2"/>
              </a:solidFill>
              <a:latin typeface="Calibri"/>
              <a:cs typeface="Calibri"/>
            </a:endParaRPr>
          </a:p>
        </p:txBody>
      </p:sp>
      <p:sp>
        <p:nvSpPr>
          <p:cNvPr id="10" name="TextBox 9"/>
          <p:cNvSpPr txBox="1"/>
          <p:nvPr/>
        </p:nvSpPr>
        <p:spPr>
          <a:xfrm>
            <a:off x="851191" y="4725144"/>
            <a:ext cx="7445067" cy="1569660"/>
          </a:xfrm>
          <a:prstGeom prst="rect">
            <a:avLst/>
          </a:prstGeom>
          <a:noFill/>
        </p:spPr>
        <p:txBody>
          <a:bodyPr wrap="none" rtlCol="0">
            <a:spAutoFit/>
          </a:bodyPr>
          <a:lstStyle/>
          <a:p>
            <a:pPr algn="ctr"/>
            <a:r>
              <a:rPr lang="en-US" sz="2400" b="1" dirty="0" smtClean="0">
                <a:latin typeface="Calibri"/>
                <a:cs typeface="Calibri"/>
              </a:rPr>
              <a:t>A move from focus on blaming people, hectoring people, </a:t>
            </a:r>
          </a:p>
          <a:p>
            <a:pPr algn="ctr"/>
            <a:r>
              <a:rPr lang="en-US" sz="2400" b="1" dirty="0" smtClean="0">
                <a:latin typeface="Calibri"/>
                <a:cs typeface="Calibri"/>
              </a:rPr>
              <a:t>‘educating’ them, punishing them</a:t>
            </a:r>
          </a:p>
          <a:p>
            <a:pPr algn="ctr"/>
            <a:endParaRPr lang="en-US" sz="2400" b="1" dirty="0">
              <a:latin typeface="Calibri"/>
              <a:cs typeface="Calibri"/>
            </a:endParaRPr>
          </a:p>
          <a:p>
            <a:pPr algn="ctr"/>
            <a:endParaRPr lang="en-US" sz="2400" b="1" dirty="0" smtClean="0">
              <a:latin typeface="Calibri"/>
              <a:cs typeface="Calibri"/>
            </a:endParaRPr>
          </a:p>
        </p:txBody>
      </p:sp>
      <p:sp>
        <p:nvSpPr>
          <p:cNvPr id="11" name="Down Arrow 10"/>
          <p:cNvSpPr/>
          <p:nvPr/>
        </p:nvSpPr>
        <p:spPr>
          <a:xfrm>
            <a:off x="3905155" y="5589240"/>
            <a:ext cx="1296144" cy="72008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36803" y="6207695"/>
            <a:ext cx="7632848" cy="461665"/>
          </a:xfrm>
          <a:prstGeom prst="rect">
            <a:avLst/>
          </a:prstGeom>
        </p:spPr>
        <p:txBody>
          <a:bodyPr wrap="square">
            <a:spAutoFit/>
          </a:bodyPr>
          <a:lstStyle/>
          <a:p>
            <a:pPr algn="ctr"/>
            <a:r>
              <a:rPr lang="en-US" sz="2400" b="1" dirty="0">
                <a:latin typeface="Calibri"/>
                <a:cs typeface="Calibri"/>
              </a:rPr>
              <a:t>Treating people as </a:t>
            </a:r>
            <a:r>
              <a:rPr lang="en-US" sz="2400" b="1" dirty="0" smtClean="0">
                <a:latin typeface="Calibri"/>
                <a:cs typeface="Calibri"/>
              </a:rPr>
              <a:t>‘normal’ </a:t>
            </a:r>
            <a:r>
              <a:rPr lang="en-US" sz="2400" b="1" dirty="0">
                <a:latin typeface="Calibri"/>
                <a:cs typeface="Calibri"/>
              </a:rPr>
              <a:t>&amp; focusing on the system</a:t>
            </a:r>
          </a:p>
        </p:txBody>
      </p:sp>
      <p:sp>
        <p:nvSpPr>
          <p:cNvPr id="2" name="TextBox 1"/>
          <p:cNvSpPr txBox="1"/>
          <p:nvPr/>
        </p:nvSpPr>
        <p:spPr>
          <a:xfrm>
            <a:off x="1979712" y="577189"/>
            <a:ext cx="232627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b="1" dirty="0" smtClean="0">
                <a:solidFill>
                  <a:srgbClr val="FF0000"/>
                </a:solidFill>
              </a:rPr>
              <a:t>Severe Punishment</a:t>
            </a:r>
            <a:endParaRPr lang="en-GB" b="1" dirty="0">
              <a:solidFill>
                <a:srgbClr val="FF0000"/>
              </a:solidFill>
            </a:endParaRPr>
          </a:p>
        </p:txBody>
      </p:sp>
      <p:cxnSp>
        <p:nvCxnSpPr>
          <p:cNvPr id="4" name="Straight Arrow Connector 3"/>
          <p:cNvCxnSpPr>
            <a:stCxn id="6" idx="0"/>
            <a:endCxn id="2" idx="2"/>
          </p:cNvCxnSpPr>
          <p:nvPr/>
        </p:nvCxnSpPr>
        <p:spPr>
          <a:xfrm flipH="1" flipV="1">
            <a:off x="3142851" y="946521"/>
            <a:ext cx="906320" cy="2194447"/>
          </a:xfrm>
          <a:prstGeom prst="straightConnector1">
            <a:avLst/>
          </a:prstGeom>
          <a:ln w="539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45113" y="577189"/>
            <a:ext cx="3067744" cy="369332"/>
          </a:xfrm>
          <a:prstGeom prst="rect">
            <a:avLst/>
          </a:prstGeom>
          <a:noFill/>
        </p:spPr>
        <p:txBody>
          <a:bodyPr wrap="square" rtlCol="0">
            <a:spAutoFit/>
          </a:bodyPr>
          <a:lstStyle/>
          <a:p>
            <a:r>
              <a:rPr lang="en-GB" b="1" dirty="0" smtClean="0">
                <a:solidFill>
                  <a:srgbClr val="FF0000"/>
                </a:solidFill>
              </a:rPr>
              <a:t>Did not work </a:t>
            </a:r>
            <a:r>
              <a:rPr lang="en-GB" b="1" smtClean="0">
                <a:solidFill>
                  <a:srgbClr val="FF0000"/>
                </a:solidFill>
              </a:rPr>
              <a:t>up to ~1970  </a:t>
            </a:r>
            <a:endParaRPr lang="en-GB" b="1" dirty="0">
              <a:solidFill>
                <a:srgbClr val="FF0000"/>
              </a:solidFill>
            </a:endParaRPr>
          </a:p>
        </p:txBody>
      </p:sp>
    </p:spTree>
    <p:extLst>
      <p:ext uri="{BB962C8B-B14F-4D97-AF65-F5344CB8AC3E}">
        <p14:creationId xmlns:p14="http://schemas.microsoft.com/office/powerpoint/2010/main" val="221125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9" presetClass="exit" presetSubtype="0" fill="hold" nodeType="withEffect">
                                  <p:stCondLst>
                                    <p:cond delay="0"/>
                                  </p:stCondLst>
                                  <p:childTnLst>
                                    <p:animEffect transition="out" filter="dissolv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2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up)">
                                      <p:cBhvr>
                                        <p:cTn id="45" dur="500"/>
                                        <p:tgtEl>
                                          <p:spTgt spid="11"/>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up)">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7" grpId="0" animBg="1"/>
      <p:bldP spid="10" grpId="0"/>
      <p:bldP spid="11" grpId="0" animBg="1"/>
      <p:bldP spid="12" grpId="0"/>
      <p:bldP spid="2" grpId="0" animBg="1"/>
      <p:bldP spid="2" grpId="1" animBg="1"/>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24544" y="2408238"/>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2" name="Picture 1"/>
          <p:cNvPicPr>
            <a:picLocks noChangeAspect="1"/>
          </p:cNvPicPr>
          <p:nvPr/>
        </p:nvPicPr>
        <p:blipFill>
          <a:blip r:embed="rId3" cstate="print"/>
          <a:stretch>
            <a:fillRect/>
          </a:stretch>
        </p:blipFill>
        <p:spPr>
          <a:xfrm>
            <a:off x="927255" y="981328"/>
            <a:ext cx="7207045" cy="5400000"/>
          </a:xfrm>
          <a:prstGeom prst="rect">
            <a:avLst/>
          </a:prstGeom>
        </p:spPr>
      </p:pic>
      <p:sp>
        <p:nvSpPr>
          <p:cNvPr id="6" name="Freeform 5"/>
          <p:cNvSpPr/>
          <p:nvPr/>
        </p:nvSpPr>
        <p:spPr>
          <a:xfrm>
            <a:off x="1667769" y="1700808"/>
            <a:ext cx="6034484" cy="1872208"/>
          </a:xfrm>
          <a:custGeom>
            <a:avLst/>
            <a:gdLst>
              <a:gd name="connsiteX0" fmla="*/ 0 w 6410207"/>
              <a:gd name="connsiteY0" fmla="*/ 0 h 2054577"/>
              <a:gd name="connsiteX1" fmla="*/ 169334 w 6410207"/>
              <a:gd name="connsiteY1" fmla="*/ 90311 h 2054577"/>
              <a:gd name="connsiteX2" fmla="*/ 327378 w 6410207"/>
              <a:gd name="connsiteY2" fmla="*/ 158044 h 2054577"/>
              <a:gd name="connsiteX3" fmla="*/ 654756 w 6410207"/>
              <a:gd name="connsiteY3" fmla="*/ 338666 h 2054577"/>
              <a:gd name="connsiteX4" fmla="*/ 970845 w 6410207"/>
              <a:gd name="connsiteY4" fmla="*/ 462844 h 2054577"/>
              <a:gd name="connsiteX5" fmla="*/ 1174045 w 6410207"/>
              <a:gd name="connsiteY5" fmla="*/ 575733 h 2054577"/>
              <a:gd name="connsiteX6" fmla="*/ 1490134 w 6410207"/>
              <a:gd name="connsiteY6" fmla="*/ 711200 h 2054577"/>
              <a:gd name="connsiteX7" fmla="*/ 1873956 w 6410207"/>
              <a:gd name="connsiteY7" fmla="*/ 846666 h 2054577"/>
              <a:gd name="connsiteX8" fmla="*/ 2246489 w 6410207"/>
              <a:gd name="connsiteY8" fmla="*/ 982133 h 2054577"/>
              <a:gd name="connsiteX9" fmla="*/ 2494845 w 6410207"/>
              <a:gd name="connsiteY9" fmla="*/ 1083733 h 2054577"/>
              <a:gd name="connsiteX10" fmla="*/ 3025423 w 6410207"/>
              <a:gd name="connsiteY10" fmla="*/ 1241777 h 2054577"/>
              <a:gd name="connsiteX11" fmla="*/ 3465689 w 6410207"/>
              <a:gd name="connsiteY11" fmla="*/ 1365955 h 2054577"/>
              <a:gd name="connsiteX12" fmla="*/ 3883378 w 6410207"/>
              <a:gd name="connsiteY12" fmla="*/ 1467555 h 2054577"/>
              <a:gd name="connsiteX13" fmla="*/ 4583289 w 6410207"/>
              <a:gd name="connsiteY13" fmla="*/ 1670755 h 2054577"/>
              <a:gd name="connsiteX14" fmla="*/ 4967111 w 6410207"/>
              <a:gd name="connsiteY14" fmla="*/ 1772355 h 2054577"/>
              <a:gd name="connsiteX15" fmla="*/ 5429956 w 6410207"/>
              <a:gd name="connsiteY15" fmla="*/ 1851377 h 2054577"/>
              <a:gd name="connsiteX16" fmla="*/ 5881511 w 6410207"/>
              <a:gd name="connsiteY16" fmla="*/ 1964266 h 2054577"/>
              <a:gd name="connsiteX17" fmla="*/ 6141156 w 6410207"/>
              <a:gd name="connsiteY17" fmla="*/ 2009422 h 2054577"/>
              <a:gd name="connsiteX18" fmla="*/ 6299200 w 6410207"/>
              <a:gd name="connsiteY18" fmla="*/ 2043289 h 2054577"/>
              <a:gd name="connsiteX19" fmla="*/ 6400800 w 6410207"/>
              <a:gd name="connsiteY19" fmla="*/ 2054577 h 2054577"/>
              <a:gd name="connsiteX20" fmla="*/ 6355645 w 6410207"/>
              <a:gd name="connsiteY20" fmla="*/ 2043289 h 205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10207" h="2054577">
                <a:moveTo>
                  <a:pt x="0" y="0"/>
                </a:moveTo>
                <a:cubicBezTo>
                  <a:pt x="57385" y="31985"/>
                  <a:pt x="114771" y="63970"/>
                  <a:pt x="169334" y="90311"/>
                </a:cubicBezTo>
                <a:cubicBezTo>
                  <a:pt x="223897" y="116652"/>
                  <a:pt x="246474" y="116651"/>
                  <a:pt x="327378" y="158044"/>
                </a:cubicBezTo>
                <a:cubicBezTo>
                  <a:pt x="408282" y="199437"/>
                  <a:pt x="547512" y="287866"/>
                  <a:pt x="654756" y="338666"/>
                </a:cubicBezTo>
                <a:cubicBezTo>
                  <a:pt x="762000" y="389466"/>
                  <a:pt x="884297" y="423333"/>
                  <a:pt x="970845" y="462844"/>
                </a:cubicBezTo>
                <a:cubicBezTo>
                  <a:pt x="1057393" y="502355"/>
                  <a:pt x="1087497" y="534340"/>
                  <a:pt x="1174045" y="575733"/>
                </a:cubicBezTo>
                <a:cubicBezTo>
                  <a:pt x="1260593" y="617126"/>
                  <a:pt x="1373482" y="666045"/>
                  <a:pt x="1490134" y="711200"/>
                </a:cubicBezTo>
                <a:cubicBezTo>
                  <a:pt x="1606786" y="756355"/>
                  <a:pt x="1873956" y="846666"/>
                  <a:pt x="1873956" y="846666"/>
                </a:cubicBezTo>
                <a:lnTo>
                  <a:pt x="2246489" y="982133"/>
                </a:lnTo>
                <a:cubicBezTo>
                  <a:pt x="2349970" y="1021644"/>
                  <a:pt x="2365023" y="1040459"/>
                  <a:pt x="2494845" y="1083733"/>
                </a:cubicBezTo>
                <a:cubicBezTo>
                  <a:pt x="2624667" y="1127007"/>
                  <a:pt x="3025423" y="1241777"/>
                  <a:pt x="3025423" y="1241777"/>
                </a:cubicBezTo>
                <a:lnTo>
                  <a:pt x="3465689" y="1365955"/>
                </a:lnTo>
                <a:cubicBezTo>
                  <a:pt x="3608681" y="1403585"/>
                  <a:pt x="3697111" y="1416755"/>
                  <a:pt x="3883378" y="1467555"/>
                </a:cubicBezTo>
                <a:cubicBezTo>
                  <a:pt x="4069645" y="1518355"/>
                  <a:pt x="4402667" y="1619955"/>
                  <a:pt x="4583289" y="1670755"/>
                </a:cubicBezTo>
                <a:cubicBezTo>
                  <a:pt x="4763911" y="1721555"/>
                  <a:pt x="4826000" y="1742251"/>
                  <a:pt x="4967111" y="1772355"/>
                </a:cubicBezTo>
                <a:cubicBezTo>
                  <a:pt x="5108222" y="1802459"/>
                  <a:pt x="5277556" y="1819392"/>
                  <a:pt x="5429956" y="1851377"/>
                </a:cubicBezTo>
                <a:cubicBezTo>
                  <a:pt x="5582356" y="1883362"/>
                  <a:pt x="5762978" y="1937925"/>
                  <a:pt x="5881511" y="1964266"/>
                </a:cubicBezTo>
                <a:cubicBezTo>
                  <a:pt x="6000044" y="1990607"/>
                  <a:pt x="6071541" y="1996252"/>
                  <a:pt x="6141156" y="2009422"/>
                </a:cubicBezTo>
                <a:cubicBezTo>
                  <a:pt x="6210771" y="2022593"/>
                  <a:pt x="6255926" y="2035763"/>
                  <a:pt x="6299200" y="2043289"/>
                </a:cubicBezTo>
                <a:cubicBezTo>
                  <a:pt x="6342474" y="2050815"/>
                  <a:pt x="6391393" y="2054577"/>
                  <a:pt x="6400800" y="2054577"/>
                </a:cubicBezTo>
                <a:cubicBezTo>
                  <a:pt x="6410207" y="2054577"/>
                  <a:pt x="6382926" y="2048933"/>
                  <a:pt x="6355645" y="2043289"/>
                </a:cubicBezTo>
              </a:path>
            </a:pathLst>
          </a:custGeom>
          <a:ln w="28575">
            <a:solidFill>
              <a:srgbClr val="C00000"/>
            </a:solidFill>
            <a:prstDash val="dashDot"/>
          </a:ln>
        </p:spPr>
        <p:style>
          <a:lnRef idx="1">
            <a:schemeClr val="accent1"/>
          </a:lnRef>
          <a:fillRef idx="0">
            <a:schemeClr val="accent1"/>
          </a:fillRef>
          <a:effectRef idx="0">
            <a:schemeClr val="accent1"/>
          </a:effectRef>
          <a:fontRef idx="minor">
            <a:schemeClr val="tx1"/>
          </a:fontRef>
        </p:style>
        <p:txBody>
          <a:bodyPr lIns="101599" tIns="50799" rIns="101599" bIns="50799" anchor="ctr"/>
          <a:lstStyle/>
          <a:p>
            <a:pPr algn="ctr">
              <a:defRPr/>
            </a:pPr>
            <a:endParaRPr lang="en-IN"/>
          </a:p>
        </p:txBody>
      </p:sp>
      <p:sp>
        <p:nvSpPr>
          <p:cNvPr id="7" name="Freeform 6"/>
          <p:cNvSpPr/>
          <p:nvPr/>
        </p:nvSpPr>
        <p:spPr>
          <a:xfrm>
            <a:off x="1653580" y="4036094"/>
            <a:ext cx="5970984" cy="1481138"/>
          </a:xfrm>
          <a:custGeom>
            <a:avLst/>
            <a:gdLst>
              <a:gd name="connsiteX0" fmla="*/ 0 w 6267215"/>
              <a:gd name="connsiteY0" fmla="*/ 0 h 1332089"/>
              <a:gd name="connsiteX1" fmla="*/ 214489 w 6267215"/>
              <a:gd name="connsiteY1" fmla="*/ 101600 h 1332089"/>
              <a:gd name="connsiteX2" fmla="*/ 541866 w 6267215"/>
              <a:gd name="connsiteY2" fmla="*/ 225778 h 1332089"/>
              <a:gd name="connsiteX3" fmla="*/ 948266 w 6267215"/>
              <a:gd name="connsiteY3" fmla="*/ 361245 h 1332089"/>
              <a:gd name="connsiteX4" fmla="*/ 1546578 w 6267215"/>
              <a:gd name="connsiteY4" fmla="*/ 553156 h 1332089"/>
              <a:gd name="connsiteX5" fmla="*/ 1986844 w 6267215"/>
              <a:gd name="connsiteY5" fmla="*/ 677334 h 1332089"/>
              <a:gd name="connsiteX6" fmla="*/ 2314222 w 6267215"/>
              <a:gd name="connsiteY6" fmla="*/ 756356 h 1332089"/>
              <a:gd name="connsiteX7" fmla="*/ 2731911 w 6267215"/>
              <a:gd name="connsiteY7" fmla="*/ 835378 h 1332089"/>
              <a:gd name="connsiteX8" fmla="*/ 3476978 w 6267215"/>
              <a:gd name="connsiteY8" fmla="*/ 993422 h 1332089"/>
              <a:gd name="connsiteX9" fmla="*/ 4086578 w 6267215"/>
              <a:gd name="connsiteY9" fmla="*/ 1083734 h 1332089"/>
              <a:gd name="connsiteX10" fmla="*/ 4413955 w 6267215"/>
              <a:gd name="connsiteY10" fmla="*/ 1140178 h 1332089"/>
              <a:gd name="connsiteX11" fmla="*/ 5012266 w 6267215"/>
              <a:gd name="connsiteY11" fmla="*/ 1219200 h 1332089"/>
              <a:gd name="connsiteX12" fmla="*/ 5599289 w 6267215"/>
              <a:gd name="connsiteY12" fmla="*/ 1275645 h 1332089"/>
              <a:gd name="connsiteX13" fmla="*/ 5915378 w 6267215"/>
              <a:gd name="connsiteY13" fmla="*/ 1320800 h 1332089"/>
              <a:gd name="connsiteX14" fmla="*/ 6208889 w 6267215"/>
              <a:gd name="connsiteY14" fmla="*/ 1332089 h 1332089"/>
              <a:gd name="connsiteX15" fmla="*/ 6265333 w 6267215"/>
              <a:gd name="connsiteY15" fmla="*/ 1320800 h 133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67215" h="1332089">
                <a:moveTo>
                  <a:pt x="0" y="0"/>
                </a:moveTo>
                <a:cubicBezTo>
                  <a:pt x="62089" y="31985"/>
                  <a:pt x="124178" y="63970"/>
                  <a:pt x="214489" y="101600"/>
                </a:cubicBezTo>
                <a:cubicBezTo>
                  <a:pt x="304800" y="139230"/>
                  <a:pt x="419570" y="182504"/>
                  <a:pt x="541866" y="225778"/>
                </a:cubicBezTo>
                <a:cubicBezTo>
                  <a:pt x="664162" y="269052"/>
                  <a:pt x="948266" y="361245"/>
                  <a:pt x="948266" y="361245"/>
                </a:cubicBezTo>
                <a:lnTo>
                  <a:pt x="1546578" y="553156"/>
                </a:lnTo>
                <a:cubicBezTo>
                  <a:pt x="1719674" y="605837"/>
                  <a:pt x="1858903" y="643467"/>
                  <a:pt x="1986844" y="677334"/>
                </a:cubicBezTo>
                <a:cubicBezTo>
                  <a:pt x="2114785" y="711201"/>
                  <a:pt x="2190044" y="730015"/>
                  <a:pt x="2314222" y="756356"/>
                </a:cubicBezTo>
                <a:cubicBezTo>
                  <a:pt x="2438400" y="782697"/>
                  <a:pt x="2731911" y="835378"/>
                  <a:pt x="2731911" y="835378"/>
                </a:cubicBezTo>
                <a:cubicBezTo>
                  <a:pt x="2925704" y="874889"/>
                  <a:pt x="3251200" y="952029"/>
                  <a:pt x="3476978" y="993422"/>
                </a:cubicBezTo>
                <a:cubicBezTo>
                  <a:pt x="3702756" y="1034815"/>
                  <a:pt x="3930415" y="1059275"/>
                  <a:pt x="4086578" y="1083734"/>
                </a:cubicBezTo>
                <a:cubicBezTo>
                  <a:pt x="4242741" y="1108193"/>
                  <a:pt x="4259674" y="1117600"/>
                  <a:pt x="4413955" y="1140178"/>
                </a:cubicBezTo>
                <a:cubicBezTo>
                  <a:pt x="4568236" y="1162756"/>
                  <a:pt x="4814710" y="1196622"/>
                  <a:pt x="5012266" y="1219200"/>
                </a:cubicBezTo>
                <a:cubicBezTo>
                  <a:pt x="5209822" y="1241778"/>
                  <a:pt x="5448770" y="1258712"/>
                  <a:pt x="5599289" y="1275645"/>
                </a:cubicBezTo>
                <a:cubicBezTo>
                  <a:pt x="5749808" y="1292578"/>
                  <a:pt x="5813778" y="1311393"/>
                  <a:pt x="5915378" y="1320800"/>
                </a:cubicBezTo>
                <a:cubicBezTo>
                  <a:pt x="6016978" y="1330207"/>
                  <a:pt x="6150563" y="1332089"/>
                  <a:pt x="6208889" y="1332089"/>
                </a:cubicBezTo>
                <a:cubicBezTo>
                  <a:pt x="6267215" y="1332089"/>
                  <a:pt x="6266274" y="1326444"/>
                  <a:pt x="6265333" y="1320800"/>
                </a:cubicBezTo>
              </a:path>
            </a:pathLst>
          </a:custGeom>
          <a:ln w="28575">
            <a:solidFill>
              <a:srgbClr val="517F66"/>
            </a:solidFill>
            <a:prstDash val="dashDot"/>
          </a:ln>
        </p:spPr>
        <p:style>
          <a:lnRef idx="1">
            <a:schemeClr val="accent1"/>
          </a:lnRef>
          <a:fillRef idx="0">
            <a:schemeClr val="accent1"/>
          </a:fillRef>
          <a:effectRef idx="0">
            <a:schemeClr val="accent1"/>
          </a:effectRef>
          <a:fontRef idx="minor">
            <a:schemeClr val="tx1"/>
          </a:fontRef>
        </p:style>
        <p:txBody>
          <a:bodyPr lIns="101599" tIns="50799" rIns="101599" bIns="50799" anchor="ctr"/>
          <a:lstStyle/>
          <a:p>
            <a:pPr algn="ctr">
              <a:defRPr/>
            </a:pPr>
            <a:endParaRPr lang="en-IN"/>
          </a:p>
        </p:txBody>
      </p:sp>
      <p:sp>
        <p:nvSpPr>
          <p:cNvPr id="8" name="Oval 7"/>
          <p:cNvSpPr/>
          <p:nvPr/>
        </p:nvSpPr>
        <p:spPr>
          <a:xfrm flipV="1">
            <a:off x="5126286" y="2593876"/>
            <a:ext cx="96638" cy="115044"/>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anchor="ctr"/>
          <a:lstStyle/>
          <a:p>
            <a:pPr algn="ctr">
              <a:defRPr/>
            </a:pPr>
            <a:endParaRPr lang="en-IN"/>
          </a:p>
        </p:txBody>
      </p:sp>
      <p:sp>
        <p:nvSpPr>
          <p:cNvPr id="9" name="TextBox 8"/>
          <p:cNvSpPr txBox="1">
            <a:spLocks noChangeArrowheads="1"/>
          </p:cNvSpPr>
          <p:nvPr/>
        </p:nvSpPr>
        <p:spPr bwMode="auto">
          <a:xfrm>
            <a:off x="4826087" y="2692155"/>
            <a:ext cx="639763" cy="27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599" tIns="50799" rIns="101599" bIns="507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100" b="1" dirty="0"/>
              <a:t>IRAN</a:t>
            </a:r>
          </a:p>
        </p:txBody>
      </p:sp>
      <p:sp>
        <p:nvSpPr>
          <p:cNvPr id="10" name="Oval 9"/>
          <p:cNvSpPr/>
          <p:nvPr/>
        </p:nvSpPr>
        <p:spPr>
          <a:xfrm>
            <a:off x="7198196" y="4437112"/>
            <a:ext cx="160338" cy="15875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anchor="ctr"/>
          <a:lstStyle/>
          <a:p>
            <a:pPr algn="ctr">
              <a:defRPr/>
            </a:pPr>
            <a:endParaRPr lang="en-IN"/>
          </a:p>
        </p:txBody>
      </p:sp>
      <p:sp>
        <p:nvSpPr>
          <p:cNvPr id="11" name="TextBox 10"/>
          <p:cNvSpPr txBox="1">
            <a:spLocks noChangeArrowheads="1"/>
          </p:cNvSpPr>
          <p:nvPr/>
        </p:nvSpPr>
        <p:spPr bwMode="auto">
          <a:xfrm>
            <a:off x="7350521" y="4365104"/>
            <a:ext cx="639763" cy="27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599" tIns="50799" rIns="101599" bIns="507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100" b="1" dirty="0" smtClean="0"/>
              <a:t>USA</a:t>
            </a:r>
            <a:endParaRPr lang="en-US" sz="1100" b="1" dirty="0"/>
          </a:p>
        </p:txBody>
      </p:sp>
      <p:sp>
        <p:nvSpPr>
          <p:cNvPr id="12" name="Oval 11"/>
          <p:cNvSpPr/>
          <p:nvPr/>
        </p:nvSpPr>
        <p:spPr>
          <a:xfrm>
            <a:off x="7198196" y="5301208"/>
            <a:ext cx="160338" cy="15875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anchor="ctr"/>
          <a:lstStyle/>
          <a:p>
            <a:pPr algn="ctr">
              <a:defRPr/>
            </a:pPr>
            <a:endParaRPr lang="en-IN"/>
          </a:p>
        </p:txBody>
      </p:sp>
      <p:sp>
        <p:nvSpPr>
          <p:cNvPr id="13" name="TextBox 12"/>
          <p:cNvSpPr txBox="1">
            <a:spLocks noChangeArrowheads="1"/>
          </p:cNvSpPr>
          <p:nvPr/>
        </p:nvSpPr>
        <p:spPr bwMode="auto">
          <a:xfrm>
            <a:off x="7350521" y="5229200"/>
            <a:ext cx="855787" cy="271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599" tIns="50799" rIns="101599" bIns="507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100" b="1" dirty="0" smtClean="0"/>
              <a:t>JAPAN</a:t>
            </a:r>
            <a:endParaRPr lang="en-US" sz="1100" b="1" dirty="0"/>
          </a:p>
        </p:txBody>
      </p:sp>
      <p:sp>
        <p:nvSpPr>
          <p:cNvPr id="14" name="Oval 13"/>
          <p:cNvSpPr/>
          <p:nvPr/>
        </p:nvSpPr>
        <p:spPr>
          <a:xfrm>
            <a:off x="5542012" y="4165245"/>
            <a:ext cx="160338" cy="15875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anchor="ctr"/>
          <a:lstStyle/>
          <a:p>
            <a:pPr algn="ctr">
              <a:defRPr/>
            </a:pPr>
            <a:endParaRPr lang="en-IN"/>
          </a:p>
        </p:txBody>
      </p:sp>
      <p:sp>
        <p:nvSpPr>
          <p:cNvPr id="15" name="TextBox 14"/>
          <p:cNvSpPr txBox="1">
            <a:spLocks noChangeArrowheads="1"/>
          </p:cNvSpPr>
          <p:nvPr/>
        </p:nvSpPr>
        <p:spPr bwMode="auto">
          <a:xfrm>
            <a:off x="5694337" y="4093237"/>
            <a:ext cx="855787" cy="271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599" tIns="50799" rIns="101599" bIns="507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100" b="1" u="sng" dirty="0" smtClean="0"/>
              <a:t>MEXICO</a:t>
            </a:r>
            <a:endParaRPr lang="en-US" sz="1100" b="1" u="sng" dirty="0"/>
          </a:p>
        </p:txBody>
      </p:sp>
      <p:sp>
        <p:nvSpPr>
          <p:cNvPr id="16" name="Oval 15"/>
          <p:cNvSpPr/>
          <p:nvPr/>
        </p:nvSpPr>
        <p:spPr>
          <a:xfrm>
            <a:off x="4389884" y="4293096"/>
            <a:ext cx="160338" cy="15875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anchor="ctr"/>
          <a:lstStyle/>
          <a:p>
            <a:pPr algn="ctr">
              <a:defRPr/>
            </a:pPr>
            <a:endParaRPr lang="en-IN"/>
          </a:p>
        </p:txBody>
      </p:sp>
      <p:sp>
        <p:nvSpPr>
          <p:cNvPr id="17" name="TextBox 16"/>
          <p:cNvSpPr txBox="1">
            <a:spLocks noChangeArrowheads="1"/>
          </p:cNvSpPr>
          <p:nvPr/>
        </p:nvSpPr>
        <p:spPr bwMode="auto">
          <a:xfrm>
            <a:off x="4542209" y="4221088"/>
            <a:ext cx="855787" cy="271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599" tIns="50799" rIns="101599" bIns="507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100" b="1" dirty="0" smtClean="0"/>
              <a:t>EGYPT</a:t>
            </a:r>
            <a:endParaRPr lang="en-US" sz="1100" b="1" dirty="0"/>
          </a:p>
        </p:txBody>
      </p:sp>
      <p:sp>
        <p:nvSpPr>
          <p:cNvPr id="18" name="Oval 17"/>
          <p:cNvSpPr/>
          <p:nvPr/>
        </p:nvSpPr>
        <p:spPr>
          <a:xfrm>
            <a:off x="4965948" y="1772816"/>
            <a:ext cx="160338" cy="15875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anchor="ctr"/>
          <a:lstStyle/>
          <a:p>
            <a:pPr algn="ctr">
              <a:defRPr/>
            </a:pPr>
            <a:endParaRPr lang="en-IN"/>
          </a:p>
        </p:txBody>
      </p:sp>
      <p:sp>
        <p:nvSpPr>
          <p:cNvPr id="19" name="TextBox 18"/>
          <p:cNvSpPr txBox="1">
            <a:spLocks noChangeArrowheads="1"/>
          </p:cNvSpPr>
          <p:nvPr/>
        </p:nvSpPr>
        <p:spPr bwMode="auto">
          <a:xfrm>
            <a:off x="5118273" y="1700808"/>
            <a:ext cx="1143819" cy="271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599" tIns="50799" rIns="101599" bIns="507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100" b="1" dirty="0" smtClean="0"/>
              <a:t>THAILAND</a:t>
            </a:r>
            <a:endParaRPr lang="en-US" sz="1100" b="1" dirty="0"/>
          </a:p>
        </p:txBody>
      </p:sp>
      <p:sp>
        <p:nvSpPr>
          <p:cNvPr id="3" name="Rectangle 2"/>
          <p:cNvSpPr/>
          <p:nvPr/>
        </p:nvSpPr>
        <p:spPr>
          <a:xfrm>
            <a:off x="2266156" y="-27384"/>
            <a:ext cx="4572000" cy="646331"/>
          </a:xfrm>
          <a:prstGeom prst="rect">
            <a:avLst/>
          </a:prstGeom>
        </p:spPr>
        <p:txBody>
          <a:bodyPr>
            <a:spAutoFit/>
          </a:bodyPr>
          <a:lstStyle/>
          <a:p>
            <a:pPr algn="ctr"/>
            <a:r>
              <a:rPr lang="en-US" b="1" dirty="0" smtClean="0">
                <a:solidFill>
                  <a:schemeClr val="accent6"/>
                </a:solidFill>
                <a:latin typeface="Calibri"/>
                <a:cs typeface="Calibri"/>
              </a:rPr>
              <a:t>FATALITIES/100,000 PERSONS</a:t>
            </a:r>
          </a:p>
          <a:p>
            <a:pPr algn="ctr"/>
            <a:r>
              <a:rPr lang="en-US" b="1" dirty="0" smtClean="0">
                <a:solidFill>
                  <a:schemeClr val="accent6"/>
                </a:solidFill>
                <a:latin typeface="Calibri"/>
                <a:cs typeface="Calibri"/>
              </a:rPr>
              <a:t>WHO ESTIMATES 2015</a:t>
            </a:r>
            <a:endParaRPr lang="en-US" b="1" dirty="0">
              <a:solidFill>
                <a:schemeClr val="accent6"/>
              </a:solidFill>
              <a:latin typeface="Calibri"/>
              <a:cs typeface="Calibri"/>
            </a:endParaRPr>
          </a:p>
        </p:txBody>
      </p:sp>
      <p:sp>
        <p:nvSpPr>
          <p:cNvPr id="21" name="Oval 20"/>
          <p:cNvSpPr/>
          <p:nvPr/>
        </p:nvSpPr>
        <p:spPr>
          <a:xfrm>
            <a:off x="3077419" y="3484686"/>
            <a:ext cx="160337" cy="160338"/>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anchor="ctr"/>
          <a:lstStyle/>
          <a:p>
            <a:pPr algn="ctr">
              <a:defRPr/>
            </a:pPr>
            <a:endParaRPr lang="en-IN"/>
          </a:p>
        </p:txBody>
      </p:sp>
      <p:sp>
        <p:nvSpPr>
          <p:cNvPr id="23" name="TextBox 22"/>
          <p:cNvSpPr txBox="1">
            <a:spLocks noChangeArrowheads="1"/>
          </p:cNvSpPr>
          <p:nvPr/>
        </p:nvSpPr>
        <p:spPr bwMode="auto">
          <a:xfrm>
            <a:off x="3246065" y="3429000"/>
            <a:ext cx="999803" cy="271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599" tIns="50799" rIns="101599" bIns="507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100" b="1" dirty="0" smtClean="0"/>
              <a:t>TANZANIA</a:t>
            </a:r>
            <a:endParaRPr lang="en-US" sz="1100" b="1" dirty="0"/>
          </a:p>
        </p:txBody>
      </p:sp>
      <p:sp>
        <p:nvSpPr>
          <p:cNvPr id="24" name="TextBox 23"/>
          <p:cNvSpPr txBox="1">
            <a:spLocks noChangeArrowheads="1"/>
          </p:cNvSpPr>
          <p:nvPr/>
        </p:nvSpPr>
        <p:spPr bwMode="auto">
          <a:xfrm>
            <a:off x="3165748" y="4047070"/>
            <a:ext cx="855787" cy="318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599" tIns="50799" rIns="101599" bIns="507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dirty="0" smtClean="0">
                <a:solidFill>
                  <a:srgbClr val="FF0000"/>
                </a:solidFill>
                <a:latin typeface="Calibri"/>
                <a:cs typeface="Calibri"/>
              </a:rPr>
              <a:t>INDIA</a:t>
            </a:r>
            <a:endParaRPr lang="en-US" sz="1400" b="1" dirty="0">
              <a:solidFill>
                <a:srgbClr val="FF0000"/>
              </a:solidFill>
              <a:latin typeface="Calibri"/>
              <a:cs typeface="Calibri"/>
            </a:endParaRPr>
          </a:p>
        </p:txBody>
      </p:sp>
      <p:sp>
        <p:nvSpPr>
          <p:cNvPr id="26" name="Oval 25"/>
          <p:cNvSpPr/>
          <p:nvPr/>
        </p:nvSpPr>
        <p:spPr>
          <a:xfrm>
            <a:off x="3741812" y="4134346"/>
            <a:ext cx="160338" cy="1587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anchor="ctr"/>
          <a:lstStyle/>
          <a:p>
            <a:pPr algn="ctr">
              <a:defRPr/>
            </a:pPr>
            <a:endParaRPr lang="en-IN"/>
          </a:p>
        </p:txBody>
      </p:sp>
      <p:cxnSp>
        <p:nvCxnSpPr>
          <p:cNvPr id="5" name="Straight Arrow Connector 4"/>
          <p:cNvCxnSpPr>
            <a:endCxn id="7" idx="8"/>
          </p:cNvCxnSpPr>
          <p:nvPr/>
        </p:nvCxnSpPr>
        <p:spPr>
          <a:xfrm>
            <a:off x="3885828" y="4293096"/>
            <a:ext cx="1080384" cy="847575"/>
          </a:xfrm>
          <a:prstGeom prst="straightConnector1">
            <a:avLst/>
          </a:prstGeom>
          <a:ln w="63500">
            <a:solidFill>
              <a:srgbClr val="3BFF16"/>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6" idx="7"/>
          </p:cNvCxnSpPr>
          <p:nvPr/>
        </p:nvCxnSpPr>
        <p:spPr>
          <a:xfrm flipV="1">
            <a:off x="3878669" y="2420888"/>
            <a:ext cx="1231295" cy="1736706"/>
          </a:xfrm>
          <a:prstGeom prst="straightConnector1">
            <a:avLst/>
          </a:prstGeom>
          <a:ln w="63500">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a:spLocks noChangeArrowheads="1"/>
          </p:cNvSpPr>
          <p:nvPr/>
        </p:nvSpPr>
        <p:spPr bwMode="auto">
          <a:xfrm>
            <a:off x="7308304" y="3877213"/>
            <a:ext cx="955114" cy="271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599" tIns="50799" rIns="101599" bIns="507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100" b="1" dirty="0" smtClean="0"/>
              <a:t>KUWAIT</a:t>
            </a:r>
            <a:endParaRPr lang="en-US" sz="1100" b="1" dirty="0"/>
          </a:p>
        </p:txBody>
      </p:sp>
    </p:spTree>
    <p:extLst>
      <p:ext uri="{BB962C8B-B14F-4D97-AF65-F5344CB8AC3E}">
        <p14:creationId xmlns:p14="http://schemas.microsoft.com/office/powerpoint/2010/main" val="270159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0-#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0-#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1"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0-#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1"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fill="hold"/>
                                        <p:tgtEl>
                                          <p:spTgt spid="16"/>
                                        </p:tgtEl>
                                        <p:attrNameLst>
                                          <p:attrName>ppt_x</p:attrName>
                                        </p:attrNameLst>
                                      </p:cBhvr>
                                      <p:tavLst>
                                        <p:tav tm="0">
                                          <p:val>
                                            <p:strVal val="#ppt_x"/>
                                          </p:val>
                                        </p:tav>
                                        <p:tav tm="100000">
                                          <p:val>
                                            <p:strVal val="#ppt_x"/>
                                          </p:val>
                                        </p:tav>
                                      </p:tavLst>
                                    </p:anim>
                                    <p:anim calcmode="lin" valueType="num">
                                      <p:cBhvr additive="base">
                                        <p:cTn id="61" dur="500" fill="hold"/>
                                        <p:tgtEl>
                                          <p:spTgt spid="16"/>
                                        </p:tgtEl>
                                        <p:attrNameLst>
                                          <p:attrName>ppt_y</p:attrName>
                                        </p:attrNameLst>
                                      </p:cBhvr>
                                      <p:tavLst>
                                        <p:tav tm="0">
                                          <p:val>
                                            <p:strVal val="0-#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ppt_x"/>
                                          </p:val>
                                        </p:tav>
                                        <p:tav tm="100000">
                                          <p:val>
                                            <p:strVal val="#ppt_x"/>
                                          </p:val>
                                        </p:tav>
                                      </p:tavLst>
                                    </p:anim>
                                    <p:anim calcmode="lin" valueType="num">
                                      <p:cBhvr additive="base">
                                        <p:cTn id="6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1"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fill="hold"/>
                                        <p:tgtEl>
                                          <p:spTgt spid="18"/>
                                        </p:tgtEl>
                                        <p:attrNameLst>
                                          <p:attrName>ppt_x</p:attrName>
                                        </p:attrNameLst>
                                      </p:cBhvr>
                                      <p:tavLst>
                                        <p:tav tm="0">
                                          <p:val>
                                            <p:strVal val="#ppt_x"/>
                                          </p:val>
                                        </p:tav>
                                        <p:tav tm="100000">
                                          <p:val>
                                            <p:strVal val="#ppt_x"/>
                                          </p:val>
                                        </p:tav>
                                      </p:tavLst>
                                    </p:anim>
                                    <p:anim calcmode="lin" valueType="num">
                                      <p:cBhvr additive="base">
                                        <p:cTn id="71" dur="500" fill="hold"/>
                                        <p:tgtEl>
                                          <p:spTgt spid="18"/>
                                        </p:tgtEl>
                                        <p:attrNameLst>
                                          <p:attrName>ppt_y</p:attrName>
                                        </p:attrNameLst>
                                      </p:cBhvr>
                                      <p:tavLst>
                                        <p:tav tm="0">
                                          <p:val>
                                            <p:strVal val="0-#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additive="base">
                                        <p:cTn id="74" dur="500" fill="hold"/>
                                        <p:tgtEl>
                                          <p:spTgt spid="19"/>
                                        </p:tgtEl>
                                        <p:attrNameLst>
                                          <p:attrName>ppt_x</p:attrName>
                                        </p:attrNameLst>
                                      </p:cBhvr>
                                      <p:tavLst>
                                        <p:tav tm="0">
                                          <p:val>
                                            <p:strVal val="#ppt_x"/>
                                          </p:val>
                                        </p:tav>
                                        <p:tav tm="100000">
                                          <p:val>
                                            <p:strVal val="#ppt_x"/>
                                          </p:val>
                                        </p:tav>
                                      </p:tavLst>
                                    </p:anim>
                                    <p:anim calcmode="lin" valueType="num">
                                      <p:cBhvr additive="base">
                                        <p:cTn id="7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additive="base">
                                        <p:cTn id="80" dur="500" fill="hold"/>
                                        <p:tgtEl>
                                          <p:spTgt spid="21"/>
                                        </p:tgtEl>
                                        <p:attrNameLst>
                                          <p:attrName>ppt_x</p:attrName>
                                        </p:attrNameLst>
                                      </p:cBhvr>
                                      <p:tavLst>
                                        <p:tav tm="0">
                                          <p:val>
                                            <p:strVal val="#ppt_x"/>
                                          </p:val>
                                        </p:tav>
                                        <p:tav tm="100000">
                                          <p:val>
                                            <p:strVal val="#ppt_x"/>
                                          </p:val>
                                        </p:tav>
                                      </p:tavLst>
                                    </p:anim>
                                    <p:anim calcmode="lin" valueType="num">
                                      <p:cBhvr additive="base">
                                        <p:cTn id="81" dur="500" fill="hold"/>
                                        <p:tgtEl>
                                          <p:spTgt spid="21"/>
                                        </p:tgtEl>
                                        <p:attrNameLst>
                                          <p:attrName>ppt_y</p:attrName>
                                        </p:attrNameLst>
                                      </p:cBhvr>
                                      <p:tavLst>
                                        <p:tav tm="0">
                                          <p:val>
                                            <p:strVal val="0-#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ppt_x"/>
                                          </p:val>
                                        </p:tav>
                                        <p:tav tm="100000">
                                          <p:val>
                                            <p:strVal val="#ppt_x"/>
                                          </p:val>
                                        </p:tav>
                                      </p:tavLst>
                                    </p:anim>
                                    <p:anim calcmode="lin" valueType="num">
                                      <p:cBhvr additive="base">
                                        <p:cTn id="8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wipe(down)">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wipe(up)">
                                      <p:cBhvr>
                                        <p:cTn id="9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P spid="14" grpId="0" animBg="1"/>
      <p:bldP spid="15" grpId="0"/>
      <p:bldP spid="16" grpId="0" animBg="1"/>
      <p:bldP spid="17" grpId="0"/>
      <p:bldP spid="18" grpId="0" animBg="1"/>
      <p:bldP spid="19" grpId="0"/>
      <p:bldP spid="21" grpId="0" animBg="1"/>
      <p:bldP spid="23"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1905000" y="838200"/>
            <a:ext cx="6553200" cy="1143000"/>
          </a:xfrm>
          <a:prstGeom prst="rect">
            <a:avLst/>
          </a:prstGeom>
          <a:noFill/>
          <a:ln w="9525">
            <a:noFill/>
            <a:miter lim="800000"/>
            <a:headEnd/>
            <a:tailEnd/>
          </a:ln>
          <a:effectLst/>
        </p:spPr>
        <p:txBody>
          <a:bodyPr anchor="ctr"/>
          <a:lstStyle/>
          <a:p>
            <a:endParaRPr lang="en-GB" sz="4400" b="1"/>
          </a:p>
        </p:txBody>
      </p:sp>
      <p:sp>
        <p:nvSpPr>
          <p:cNvPr id="95235" name="Rectangle 3"/>
          <p:cNvSpPr>
            <a:spLocks noChangeArrowheads="1"/>
          </p:cNvSpPr>
          <p:nvPr/>
        </p:nvSpPr>
        <p:spPr bwMode="auto">
          <a:xfrm>
            <a:off x="1905000" y="1981200"/>
            <a:ext cx="6553200" cy="4038600"/>
          </a:xfrm>
          <a:prstGeom prst="rect">
            <a:avLst/>
          </a:prstGeom>
          <a:noFill/>
          <a:ln w="9525">
            <a:noFill/>
            <a:miter lim="800000"/>
            <a:headEnd/>
            <a:tailEnd/>
          </a:ln>
          <a:effectLst/>
        </p:spPr>
        <p:txBody>
          <a:bodyPr/>
          <a:lstStyle/>
          <a:p>
            <a:pPr marL="342900" indent="-342900">
              <a:spcBef>
                <a:spcPct val="20000"/>
              </a:spcBef>
            </a:pPr>
            <a:endParaRPr lang="en-US" sz="3200"/>
          </a:p>
          <a:p>
            <a:pPr marL="342900" indent="-342900">
              <a:spcBef>
                <a:spcPct val="20000"/>
              </a:spcBef>
            </a:pPr>
            <a:endParaRPr lang="en-US" sz="3200"/>
          </a:p>
        </p:txBody>
      </p:sp>
      <p:sp>
        <p:nvSpPr>
          <p:cNvPr id="95238" name="Rectangle 6"/>
          <p:cNvSpPr>
            <a:spLocks noChangeArrowheads="1"/>
          </p:cNvSpPr>
          <p:nvPr/>
        </p:nvSpPr>
        <p:spPr bwMode="auto">
          <a:xfrm>
            <a:off x="1403648" y="30591"/>
            <a:ext cx="6248400" cy="914400"/>
          </a:xfrm>
          <a:prstGeom prst="rect">
            <a:avLst/>
          </a:prstGeom>
          <a:noFill/>
          <a:ln w="9525">
            <a:noFill/>
            <a:miter lim="800000"/>
            <a:headEnd/>
            <a:tailEnd/>
          </a:ln>
          <a:effectLst/>
        </p:spPr>
        <p:txBody>
          <a:bodyPr anchor="ctr"/>
          <a:lstStyle/>
          <a:p>
            <a:pPr algn="ctr"/>
            <a:r>
              <a:rPr lang="en-US" sz="2800" b="1" dirty="0" smtClean="0">
                <a:solidFill>
                  <a:schemeClr val="accent2"/>
                </a:solidFill>
                <a:latin typeface="Arial" pitchFamily="34" charset="0"/>
              </a:rPr>
              <a:t>SUMMARIES OF STUDIES</a:t>
            </a:r>
            <a:endParaRPr lang="en-US" sz="2800" b="1" dirty="0">
              <a:solidFill>
                <a:schemeClr val="tx2"/>
              </a:solidFill>
              <a:latin typeface="Arial" pitchFamily="34" charset="0"/>
            </a:endParaRPr>
          </a:p>
        </p:txBody>
      </p:sp>
      <p:sp>
        <p:nvSpPr>
          <p:cNvPr id="95239" name="Rectangle 7"/>
          <p:cNvSpPr>
            <a:spLocks noChangeArrowheads="1"/>
          </p:cNvSpPr>
          <p:nvPr/>
        </p:nvSpPr>
        <p:spPr bwMode="auto">
          <a:xfrm>
            <a:off x="827584" y="1015206"/>
            <a:ext cx="7993062" cy="4217987"/>
          </a:xfrm>
          <a:prstGeom prst="rect">
            <a:avLst/>
          </a:prstGeom>
          <a:noFill/>
          <a:ln w="9525">
            <a:noFill/>
            <a:miter lim="800000"/>
            <a:headEnd/>
            <a:tailEnd/>
          </a:ln>
          <a:effectLst/>
        </p:spPr>
        <p:txBody>
          <a:bodyPr/>
          <a:lstStyle/>
          <a:p>
            <a:pPr marL="342900" indent="-342900" algn="l">
              <a:spcBef>
                <a:spcPct val="20000"/>
              </a:spcBef>
              <a:buClr>
                <a:srgbClr val="FF6600"/>
              </a:buClr>
              <a:buSzPct val="150000"/>
              <a:buFont typeface="MT Extra" pitchFamily="18" charset="2"/>
              <a:buChar char="&gt;"/>
            </a:pPr>
            <a:r>
              <a:rPr lang="en-US" sz="2400" b="1" dirty="0">
                <a:latin typeface="Arial" pitchFamily="34" charset="0"/>
              </a:rPr>
              <a:t>There is no clearly proven relationship between knowledge and attitude on the one hand and </a:t>
            </a:r>
            <a:r>
              <a:rPr lang="en-US" sz="2400" b="1" dirty="0" err="1">
                <a:latin typeface="Arial" pitchFamily="34" charset="0"/>
              </a:rPr>
              <a:t>behaviour</a:t>
            </a:r>
            <a:r>
              <a:rPr lang="en-US" sz="2400" b="1" dirty="0">
                <a:latin typeface="Arial" pitchFamily="34" charset="0"/>
              </a:rPr>
              <a:t> on the other hand – </a:t>
            </a:r>
            <a:r>
              <a:rPr lang="en-US" sz="2400" b="1" dirty="0">
                <a:solidFill>
                  <a:schemeClr val="bg2"/>
                </a:solidFill>
                <a:latin typeface="Arial" pitchFamily="34" charset="0"/>
              </a:rPr>
              <a:t>OECD </a:t>
            </a:r>
            <a:r>
              <a:rPr lang="en-US" sz="2400" b="1" dirty="0" smtClean="0">
                <a:solidFill>
                  <a:schemeClr val="bg2"/>
                </a:solidFill>
                <a:latin typeface="Arial" pitchFamily="34" charset="0"/>
              </a:rPr>
              <a:t>1994</a:t>
            </a:r>
          </a:p>
          <a:p>
            <a:pPr marL="342900" indent="-342900" algn="l">
              <a:spcBef>
                <a:spcPct val="20000"/>
              </a:spcBef>
              <a:buClr>
                <a:srgbClr val="FF6600"/>
              </a:buClr>
              <a:buSzPct val="150000"/>
              <a:buFont typeface="MT Extra" pitchFamily="18" charset="2"/>
              <a:buChar char="&gt;"/>
            </a:pPr>
            <a:endParaRPr lang="en-US" sz="2400" b="1" dirty="0">
              <a:solidFill>
                <a:schemeClr val="bg2"/>
              </a:solidFill>
              <a:latin typeface="Arial" pitchFamily="34" charset="0"/>
            </a:endParaRPr>
          </a:p>
          <a:p>
            <a:pPr marL="342900" indent="-342900" algn="l">
              <a:spcBef>
                <a:spcPct val="20000"/>
              </a:spcBef>
              <a:buClr>
                <a:srgbClr val="FF6600"/>
              </a:buClr>
              <a:buSzPct val="150000"/>
              <a:buFont typeface="MT Extra" pitchFamily="18" charset="2"/>
              <a:buChar char="&gt;"/>
            </a:pPr>
            <a:r>
              <a:rPr lang="en-US" sz="2400" b="1" dirty="0">
                <a:latin typeface="Arial" pitchFamily="34" charset="0"/>
              </a:rPr>
              <a:t>Education programs by themselves usually are insufficient to change </a:t>
            </a:r>
            <a:r>
              <a:rPr lang="en-US" sz="2400" b="1" dirty="0" err="1">
                <a:latin typeface="Arial" pitchFamily="34" charset="0"/>
              </a:rPr>
              <a:t>behaviour</a:t>
            </a:r>
            <a:r>
              <a:rPr lang="en-US" sz="2400" b="1" dirty="0">
                <a:latin typeface="Arial" pitchFamily="34" charset="0"/>
              </a:rPr>
              <a:t>. They may increase knowledge, but increased knowledge rarely results in an appropriate </a:t>
            </a:r>
            <a:r>
              <a:rPr lang="en-US" sz="2400" b="1" dirty="0" err="1">
                <a:latin typeface="Arial" pitchFamily="34" charset="0"/>
              </a:rPr>
              <a:t>behaviour</a:t>
            </a:r>
            <a:r>
              <a:rPr lang="en-US" sz="2400" b="1" dirty="0">
                <a:latin typeface="Arial" pitchFamily="34" charset="0"/>
              </a:rPr>
              <a:t> change – </a:t>
            </a:r>
            <a:r>
              <a:rPr lang="en-US" sz="2400" b="1" dirty="0">
                <a:solidFill>
                  <a:schemeClr val="bg2"/>
                </a:solidFill>
                <a:latin typeface="Arial" pitchFamily="34" charset="0"/>
              </a:rPr>
              <a:t>O’Neill </a:t>
            </a:r>
            <a:r>
              <a:rPr lang="en-US" sz="2400" b="1" dirty="0" smtClean="0">
                <a:solidFill>
                  <a:schemeClr val="bg2"/>
                </a:solidFill>
                <a:latin typeface="Arial" pitchFamily="34" charset="0"/>
              </a:rPr>
              <a:t>2001</a:t>
            </a:r>
          </a:p>
          <a:p>
            <a:pPr marL="342900" indent="-342900" algn="l">
              <a:spcBef>
                <a:spcPct val="20000"/>
              </a:spcBef>
              <a:buClr>
                <a:srgbClr val="FF6600"/>
              </a:buClr>
              <a:buSzPct val="150000"/>
              <a:buFont typeface="MT Extra" pitchFamily="18" charset="2"/>
              <a:buChar char="&gt;"/>
            </a:pPr>
            <a:endParaRPr lang="en-US" sz="2400" b="1" dirty="0">
              <a:solidFill>
                <a:schemeClr val="bg2"/>
              </a:solidFill>
              <a:latin typeface="Arial" pitchFamily="34" charset="0"/>
            </a:endParaRPr>
          </a:p>
          <a:p>
            <a:pPr marL="342900" indent="-342900" algn="l">
              <a:spcBef>
                <a:spcPct val="20000"/>
              </a:spcBef>
              <a:buClr>
                <a:srgbClr val="FF6600"/>
              </a:buClr>
              <a:buSzPct val="150000"/>
              <a:buFont typeface="MT Extra" pitchFamily="18" charset="2"/>
              <a:buChar char="&gt;"/>
            </a:pPr>
            <a:r>
              <a:rPr lang="en-US" sz="2400" b="1" dirty="0">
                <a:latin typeface="Arial" pitchFamily="34" charset="0"/>
              </a:rPr>
              <a:t>Contrary to the view that education cannot do any harm some of these programs have been shown to make matters worse – </a:t>
            </a:r>
            <a:r>
              <a:rPr lang="en-US" sz="2400" b="1" dirty="0" err="1">
                <a:solidFill>
                  <a:schemeClr val="bg2"/>
                </a:solidFill>
                <a:latin typeface="Arial" pitchFamily="34" charset="0"/>
              </a:rPr>
              <a:t>Sandels</a:t>
            </a:r>
            <a:r>
              <a:rPr lang="en-US" sz="2400" b="1" dirty="0">
                <a:solidFill>
                  <a:schemeClr val="bg2"/>
                </a:solidFill>
                <a:latin typeface="Arial" pitchFamily="34" charset="0"/>
              </a:rPr>
              <a:t> 1978</a:t>
            </a:r>
          </a:p>
        </p:txBody>
      </p:sp>
    </p:spTree>
    <p:extLst>
      <p:ext uri="{BB962C8B-B14F-4D97-AF65-F5344CB8AC3E}">
        <p14:creationId xmlns:p14="http://schemas.microsoft.com/office/powerpoint/2010/main" val="28687908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3" cstate="print"/>
          <a:srcRect/>
          <a:stretch>
            <a:fillRect/>
          </a:stretch>
        </p:blipFill>
        <p:spPr bwMode="auto">
          <a:xfrm>
            <a:off x="216793" y="981075"/>
            <a:ext cx="8675687" cy="5256213"/>
          </a:xfrm>
          <a:prstGeom prst="rect">
            <a:avLst/>
          </a:prstGeom>
          <a:noFill/>
          <a:ln w="28575">
            <a:noFill/>
            <a:miter lim="800000"/>
            <a:headEnd/>
            <a:tailEnd/>
          </a:ln>
          <a:effectLst/>
        </p:spPr>
      </p:pic>
      <p:sp>
        <p:nvSpPr>
          <p:cNvPr id="144387" name="Rectangle 3"/>
          <p:cNvSpPr>
            <a:spLocks noGrp="1" noChangeArrowheads="1"/>
          </p:cNvSpPr>
          <p:nvPr>
            <p:ph type="title"/>
          </p:nvPr>
        </p:nvSpPr>
        <p:spPr>
          <a:xfrm>
            <a:off x="938783" y="44450"/>
            <a:ext cx="7239000" cy="685800"/>
          </a:xfrm>
        </p:spPr>
        <p:txBody>
          <a:bodyPr/>
          <a:lstStyle/>
          <a:p>
            <a:r>
              <a:rPr lang="en-US" sz="3200" b="1" dirty="0">
                <a:solidFill>
                  <a:schemeClr val="accent2"/>
                </a:solidFill>
                <a:latin typeface="Arial" pitchFamily="34" charset="0"/>
              </a:rPr>
              <a:t>Education of pedestrians</a:t>
            </a:r>
            <a:endParaRPr lang="en-US" sz="3200" dirty="0">
              <a:solidFill>
                <a:schemeClr val="accent2"/>
              </a:solidFill>
              <a:latin typeface="AGaramond-Regular" charset="0"/>
            </a:endParaRPr>
          </a:p>
        </p:txBody>
      </p:sp>
      <p:sp>
        <p:nvSpPr>
          <p:cNvPr id="144390" name="Rectangle 6"/>
          <p:cNvSpPr>
            <a:spLocks noChangeArrowheads="1"/>
          </p:cNvSpPr>
          <p:nvPr/>
        </p:nvSpPr>
        <p:spPr bwMode="auto">
          <a:xfrm>
            <a:off x="3240980" y="5300663"/>
            <a:ext cx="4608513" cy="649287"/>
          </a:xfrm>
          <a:prstGeom prst="rect">
            <a:avLst/>
          </a:prstGeom>
          <a:noFill/>
          <a:ln w="57150">
            <a:solidFill>
              <a:srgbClr val="FF0000"/>
            </a:solidFill>
            <a:miter lim="800000"/>
            <a:headEnd/>
            <a:tailEnd/>
          </a:ln>
          <a:effectLst/>
        </p:spPr>
        <p:txBody>
          <a:bodyPr wrap="none" anchor="ctr"/>
          <a:lstStyle/>
          <a:p>
            <a:endParaRPr lang="en-GB"/>
          </a:p>
        </p:txBody>
      </p:sp>
      <p:sp>
        <p:nvSpPr>
          <p:cNvPr id="144391" name="Rectangle 7"/>
          <p:cNvSpPr>
            <a:spLocks noChangeArrowheads="1"/>
          </p:cNvSpPr>
          <p:nvPr/>
        </p:nvSpPr>
        <p:spPr bwMode="auto">
          <a:xfrm rot="10800000" flipV="1">
            <a:off x="1907705" y="6356350"/>
            <a:ext cx="5324475" cy="457200"/>
          </a:xfrm>
          <a:prstGeom prst="rect">
            <a:avLst/>
          </a:prstGeom>
          <a:noFill/>
          <a:ln w="28575">
            <a:noFill/>
            <a:miter lim="800000"/>
            <a:headEnd/>
            <a:tailEnd/>
          </a:ln>
          <a:effectLst/>
        </p:spPr>
        <p:txBody>
          <a:bodyPr>
            <a:spAutoFit/>
          </a:bodyPr>
          <a:lstStyle/>
          <a:p>
            <a:r>
              <a:rPr lang="en-US" dirty="0"/>
              <a:t>http://</a:t>
            </a:r>
            <a:r>
              <a:rPr lang="en-US" dirty="0" err="1"/>
              <a:t>www.cochrane-injuries.lshtm.ac.uk</a:t>
            </a:r>
            <a:r>
              <a:rPr lang="en-US" dirty="0"/>
              <a:t>/</a:t>
            </a:r>
          </a:p>
        </p:txBody>
      </p:sp>
    </p:spTree>
    <p:extLst>
      <p:ext uri="{BB962C8B-B14F-4D97-AF65-F5344CB8AC3E}">
        <p14:creationId xmlns:p14="http://schemas.microsoft.com/office/powerpoint/2010/main" val="2658270248"/>
      </p:ext>
    </p:extLst>
  </p:cSld>
  <p:clrMapOvr>
    <a:masterClrMapping/>
  </p:clrMapOvr>
  <p:timing>
    <p:tnLst>
      <p:par>
        <p:cTn id="1" dur="indefinite" restart="never" nodeType="tmRoot"/>
      </p:par>
    </p:tnLst>
  </p:timing>
</p:sld>
</file>

<file path=ppt/theme/theme1.xml><?xml version="1.0" encoding="utf-8"?>
<a:theme xmlns:a="http://schemas.openxmlformats.org/drawingml/2006/main" name="TRIPP">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TRIPP</Template>
  <TotalTime>1025</TotalTime>
  <Words>1771</Words>
  <Application>Microsoft Macintosh PowerPoint</Application>
  <PresentationFormat>On-screen Show (4:3)</PresentationFormat>
  <Paragraphs>331</Paragraphs>
  <Slides>45</Slides>
  <Notes>37</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3</vt:i4>
      </vt:variant>
      <vt:variant>
        <vt:lpstr>Slide Titles</vt:lpstr>
      </vt:variant>
      <vt:variant>
        <vt:i4>45</vt:i4>
      </vt:variant>
    </vt:vector>
  </HeadingPairs>
  <TitlesOfParts>
    <vt:vector size="62" baseType="lpstr">
      <vt:lpstr>AGaramond-Regular</vt:lpstr>
      <vt:lpstr>Arial Rounded MT Bold</vt:lpstr>
      <vt:lpstr>Calibri</vt:lpstr>
      <vt:lpstr>Folio Md BT</vt:lpstr>
      <vt:lpstr>ＭＳ Ｐゴシック</vt:lpstr>
      <vt:lpstr>ＭＳ 明朝</vt:lpstr>
      <vt:lpstr>MT Extra</vt:lpstr>
      <vt:lpstr>Tahoma</vt:lpstr>
      <vt:lpstr>Times</vt:lpstr>
      <vt:lpstr>Times New Roman</vt:lpstr>
      <vt:lpstr>Verdana</vt:lpstr>
      <vt:lpstr>Wingdings</vt:lpstr>
      <vt:lpstr>Arial</vt:lpstr>
      <vt:lpstr>TRIPP</vt:lpstr>
      <vt:lpstr>Acrobat Document</vt:lpstr>
      <vt:lpstr>Worksheet</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 of pedestrians</vt:lpstr>
      <vt:lpstr>School based driver education</vt:lpstr>
      <vt:lpstr>The Zero Vision October 1997, Road Traffic Safety Bill, Swedish Parliament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buys in road safety</vt:lpstr>
      <vt:lpstr>Speed reduction</vt:lpstr>
      <vt:lpstr>PowerPoint Presentation</vt:lpstr>
      <vt:lpstr>Drinking and driving</vt:lpstr>
      <vt:lpstr>PowerPoint Presentation</vt:lpstr>
      <vt:lpstr>Seat-belts and airbags</vt:lpstr>
      <vt:lpstr>Motorcycle helmets</vt:lpstr>
      <vt:lpstr>PowerPoint Presentation</vt:lpstr>
      <vt:lpstr>PowerPoint Presentation</vt:lpstr>
      <vt:lpstr>PowerPoint Presentation</vt:lpstr>
      <vt:lpstr>Safe roads a precondition for the future</vt:lpstr>
      <vt:lpstr>PowerPoint Presentation</vt:lpstr>
      <vt:lpstr>PowerPoint Presentation</vt:lpstr>
      <vt:lpstr>Dangerous Medians</vt:lpstr>
      <vt:lpstr>Dangerous Medians</vt:lpstr>
      <vt:lpstr>Safer highway</vt:lpstr>
      <vt:lpstr>PowerPoint Presentation</vt:lpstr>
      <vt:lpstr>PowerPoint Presentation</vt:lpstr>
      <vt:lpstr>Salient features of new Bill</vt:lpstr>
      <vt:lpstr>Salient features of new Bill</vt:lpstr>
      <vt:lpstr>PowerPoint Presentation</vt:lpstr>
      <vt:lpstr>Major flaw in policy</vt:lpstr>
      <vt:lpstr>Good News</vt:lpstr>
      <vt:lpstr>Way Forward</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dmohan</dc:creator>
  <cp:lastModifiedBy>Dinesh Mohan</cp:lastModifiedBy>
  <cp:revision>96</cp:revision>
  <dcterms:created xsi:type="dcterms:W3CDTF">2012-02-25T01:41:41Z</dcterms:created>
  <dcterms:modified xsi:type="dcterms:W3CDTF">2017-03-11T13:35:13Z</dcterms:modified>
</cp:coreProperties>
</file>